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8" r:id="rId2"/>
    <p:sldId id="306" r:id="rId3"/>
    <p:sldId id="309" r:id="rId4"/>
    <p:sldId id="308" r:id="rId5"/>
    <p:sldId id="270" r:id="rId6"/>
    <p:sldId id="271" r:id="rId7"/>
    <p:sldId id="307" r:id="rId8"/>
    <p:sldId id="304" r:id="rId9"/>
    <p:sldId id="305" r:id="rId10"/>
    <p:sldId id="260" r:id="rId11"/>
    <p:sldId id="298" r:id="rId12"/>
    <p:sldId id="263" r:id="rId13"/>
    <p:sldId id="293" r:id="rId14"/>
    <p:sldId id="264" r:id="rId15"/>
    <p:sldId id="265" r:id="rId16"/>
    <p:sldId id="300" r:id="rId17"/>
    <p:sldId id="301" r:id="rId18"/>
    <p:sldId id="302" r:id="rId19"/>
    <p:sldId id="303" r:id="rId20"/>
    <p:sldId id="273" r:id="rId21"/>
    <p:sldId id="274" r:id="rId22"/>
    <p:sldId id="275" r:id="rId23"/>
    <p:sldId id="289" r:id="rId24"/>
    <p:sldId id="299" r:id="rId25"/>
    <p:sldId id="277" r:id="rId26"/>
    <p:sldId id="276" r:id="rId27"/>
    <p:sldId id="281" r:id="rId28"/>
    <p:sldId id="297" r:id="rId29"/>
    <p:sldId id="292" r:id="rId30"/>
    <p:sldId id="280" r:id="rId31"/>
    <p:sldId id="294" r:id="rId32"/>
    <p:sldId id="295" r:id="rId33"/>
    <p:sldId id="29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5" d="100"/>
          <a:sy n="85" d="100"/>
        </p:scale>
        <p:origin x="365" y="43"/>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G:\Work%20Computer\Open%20Textbooks\Surveys\F16\student%20textbook%20equity%20summary\SurveySummary_12312016.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'Question 1'!$O$3:$P$3</c:f>
              <c:strCache>
                <c:ptCount val="1"/>
                <c:pt idx="0">
                  <c:v>Non-First Generation</c:v>
                </c:pt>
              </c:strCache>
            </c:strRef>
          </c:tx>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1'!$M$20:$M$23</c:f>
              <c:strCache>
                <c:ptCount val="4"/>
                <c:pt idx="0">
                  <c:v>$0 - 200</c:v>
                </c:pt>
                <c:pt idx="1">
                  <c:v>$201 - $400</c:v>
                </c:pt>
                <c:pt idx="2">
                  <c:v>$401 - $800</c:v>
                </c:pt>
                <c:pt idx="3">
                  <c:v>$801 - $1,000</c:v>
                </c:pt>
              </c:strCache>
            </c:strRef>
          </c:cat>
          <c:val>
            <c:numRef>
              <c:f>'Question 1'!$O$5:$O$8</c:f>
              <c:numCache>
                <c:formatCode>0.0%</c:formatCode>
                <c:ptCount val="4"/>
                <c:pt idx="0">
                  <c:v>0.23100000000000001</c:v>
                </c:pt>
                <c:pt idx="1">
                  <c:v>0.48499999999999999</c:v>
                </c:pt>
                <c:pt idx="2">
                  <c:v>0.248</c:v>
                </c:pt>
                <c:pt idx="3">
                  <c:v>3.6000000000000004E-2</c:v>
                </c:pt>
              </c:numCache>
            </c:numRef>
          </c:val>
          <c:extLst>
            <c:ext xmlns:c16="http://schemas.microsoft.com/office/drawing/2014/chart" uri="{C3380CC4-5D6E-409C-BE32-E72D297353CC}">
              <c16:uniqueId val="{00000000-63D9-43FE-9A7F-66F72DD7C241}"/>
            </c:ext>
          </c:extLst>
        </c:ser>
        <c:ser>
          <c:idx val="0"/>
          <c:order val="1"/>
          <c:tx>
            <c:strRef>
              <c:f>'Question 1'!$K$4</c:f>
              <c:strCache>
                <c:ptCount val="1"/>
                <c:pt idx="0">
                  <c:v>First-Generation Student</c:v>
                </c:pt>
              </c:strCache>
            </c:strRef>
          </c:tx>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1'!$M$20:$M$23</c:f>
              <c:strCache>
                <c:ptCount val="4"/>
                <c:pt idx="0">
                  <c:v>$0 - 200</c:v>
                </c:pt>
                <c:pt idx="1">
                  <c:v>$201 - $400</c:v>
                </c:pt>
                <c:pt idx="2">
                  <c:v>$401 - $800</c:v>
                </c:pt>
                <c:pt idx="3">
                  <c:v>$801 - $1,000</c:v>
                </c:pt>
              </c:strCache>
            </c:strRef>
          </c:cat>
          <c:val>
            <c:numRef>
              <c:f>'Question 1'!$N$5:$N$8</c:f>
              <c:numCache>
                <c:formatCode>0%</c:formatCode>
                <c:ptCount val="4"/>
                <c:pt idx="0">
                  <c:v>0.20652173913043478</c:v>
                </c:pt>
                <c:pt idx="1">
                  <c:v>0.51086956521739135</c:v>
                </c:pt>
                <c:pt idx="2">
                  <c:v>0.2608695652173913</c:v>
                </c:pt>
                <c:pt idx="3">
                  <c:v>2.1739130434782608E-2</c:v>
                </c:pt>
              </c:numCache>
            </c:numRef>
          </c:val>
          <c:extLst>
            <c:ext xmlns:c16="http://schemas.microsoft.com/office/drawing/2014/chart" uri="{C3380CC4-5D6E-409C-BE32-E72D297353CC}">
              <c16:uniqueId val="{00000001-63D9-43FE-9A7F-66F72DD7C241}"/>
            </c:ext>
          </c:extLst>
        </c:ser>
        <c:dLbls>
          <c:showLegendKey val="0"/>
          <c:showVal val="1"/>
          <c:showCatName val="0"/>
          <c:showSerName val="0"/>
          <c:showPercent val="0"/>
          <c:showBubbleSize val="0"/>
        </c:dLbls>
        <c:gapWidth val="95"/>
        <c:axId val="342301728"/>
        <c:axId val="342302512"/>
      </c:barChart>
      <c:catAx>
        <c:axId val="342301728"/>
        <c:scaling>
          <c:orientation val="minMax"/>
        </c:scaling>
        <c:delete val="0"/>
        <c:axPos val="b"/>
        <c:numFmt formatCode="General" sourceLinked="1"/>
        <c:majorTickMark val="out"/>
        <c:minorTickMark val="none"/>
        <c:tickLblPos val="nextTo"/>
        <c:txPr>
          <a:bodyPr/>
          <a:lstStyle/>
          <a:p>
            <a:pPr>
              <a:defRPr sz="2000"/>
            </a:pPr>
            <a:endParaRPr lang="en-US"/>
          </a:p>
        </c:txPr>
        <c:crossAx val="342302512"/>
        <c:crosses val="autoZero"/>
        <c:auto val="1"/>
        <c:lblAlgn val="ctr"/>
        <c:lblOffset val="100"/>
        <c:noMultiLvlLbl val="0"/>
      </c:catAx>
      <c:valAx>
        <c:axId val="342302512"/>
        <c:scaling>
          <c:orientation val="minMax"/>
        </c:scaling>
        <c:delete val="1"/>
        <c:axPos val="l"/>
        <c:numFmt formatCode="0.0%" sourceLinked="1"/>
        <c:majorTickMark val="out"/>
        <c:minorTickMark val="none"/>
        <c:tickLblPos val="nextTo"/>
        <c:crossAx val="342301728"/>
        <c:crosses val="autoZero"/>
        <c:crossBetween val="between"/>
      </c:valAx>
    </c:plotArea>
    <c:legend>
      <c:legendPos val="t"/>
      <c:layout>
        <c:manualLayout>
          <c:xMode val="edge"/>
          <c:yMode val="edge"/>
          <c:x val="4.9857549857549859E-2"/>
          <c:y val="3.5448557683328046E-2"/>
          <c:w val="0.33218700226574244"/>
          <c:h val="0.1214912202033971"/>
        </c:manualLayout>
      </c:layout>
      <c:overlay val="0"/>
      <c:txPr>
        <a:bodyPr/>
        <a:lstStyle/>
        <a:p>
          <a:pPr>
            <a:defRPr sz="2000"/>
          </a:pPr>
          <a:endParaRPr lang="en-US"/>
        </a:p>
      </c:txPr>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57886189992301"/>
          <c:y val="4.66654040693893E-2"/>
          <c:w val="0.68963915408672305"/>
          <c:h val="0.85223709281237803"/>
        </c:manualLayout>
      </c:layout>
      <c:barChart>
        <c:barDir val="col"/>
        <c:grouping val="clustered"/>
        <c:varyColors val="0"/>
        <c:ser>
          <c:idx val="0"/>
          <c:order val="0"/>
          <c:tx>
            <c:strRef>
              <c:f>Sheet2!$A$2</c:f>
              <c:strCache>
                <c:ptCount val="1"/>
                <c:pt idx="0">
                  <c:v>Traditional</c:v>
                </c:pt>
              </c:strCache>
            </c:strRef>
          </c:tx>
          <c:spPr>
            <a:solidFill>
              <a:srgbClr val="C00000"/>
            </a:solidFill>
            <a:ln>
              <a:noFill/>
            </a:ln>
            <a:effectLst/>
          </c:spPr>
          <c:invertIfNegative val="0"/>
          <c:errBars>
            <c:errBarType val="both"/>
            <c:errValType val="fixedVal"/>
            <c:noEndCap val="0"/>
            <c:val val="3"/>
            <c:spPr>
              <a:noFill/>
              <a:ln w="15875" cap="flat" cmpd="sng" algn="ctr">
                <a:solidFill>
                  <a:schemeClr val="tx1">
                    <a:lumMod val="65000"/>
                    <a:lumOff val="35000"/>
                  </a:schemeClr>
                </a:solidFill>
                <a:round/>
              </a:ln>
              <a:effectLst/>
            </c:spPr>
          </c:errBars>
          <c:cat>
            <c:strRef>
              <c:f>Sheet2!$B$1:$D$1</c:f>
              <c:strCache>
                <c:ptCount val="3"/>
                <c:pt idx="0">
                  <c:v>Exam 1</c:v>
                </c:pt>
                <c:pt idx="1">
                  <c:v>Exam 2</c:v>
                </c:pt>
                <c:pt idx="2">
                  <c:v>Exam 3</c:v>
                </c:pt>
              </c:strCache>
            </c:strRef>
          </c:cat>
          <c:val>
            <c:numRef>
              <c:f>Sheet2!$B$2:$D$2</c:f>
              <c:numCache>
                <c:formatCode>General</c:formatCode>
                <c:ptCount val="3"/>
                <c:pt idx="0">
                  <c:v>62.1</c:v>
                </c:pt>
                <c:pt idx="1">
                  <c:v>71.8</c:v>
                </c:pt>
                <c:pt idx="2">
                  <c:v>72.63</c:v>
                </c:pt>
              </c:numCache>
            </c:numRef>
          </c:val>
          <c:extLst>
            <c:ext xmlns:c16="http://schemas.microsoft.com/office/drawing/2014/chart" uri="{C3380CC4-5D6E-409C-BE32-E72D297353CC}">
              <c16:uniqueId val="{00000000-6FBE-4C0F-8E38-FD1DD7A6BCE4}"/>
            </c:ext>
          </c:extLst>
        </c:ser>
        <c:ser>
          <c:idx val="1"/>
          <c:order val="1"/>
          <c:tx>
            <c:strRef>
              <c:f>Sheet2!$A$3</c:f>
              <c:strCache>
                <c:ptCount val="1"/>
                <c:pt idx="0">
                  <c:v>Open Print</c:v>
                </c:pt>
              </c:strCache>
            </c:strRef>
          </c:tx>
          <c:spPr>
            <a:solidFill>
              <a:srgbClr val="FFC000"/>
            </a:solidFill>
            <a:ln>
              <a:noFill/>
            </a:ln>
            <a:effectLst/>
          </c:spPr>
          <c:invertIfNegative val="0"/>
          <c:errBars>
            <c:errBarType val="both"/>
            <c:errValType val="fixedVal"/>
            <c:noEndCap val="0"/>
            <c:val val="3"/>
            <c:spPr>
              <a:noFill/>
              <a:ln w="15875" cap="flat" cmpd="sng" algn="ctr">
                <a:solidFill>
                  <a:schemeClr val="tx1">
                    <a:lumMod val="65000"/>
                    <a:lumOff val="35000"/>
                  </a:schemeClr>
                </a:solidFill>
                <a:round/>
              </a:ln>
              <a:effectLst/>
            </c:spPr>
          </c:errBars>
          <c:cat>
            <c:strRef>
              <c:f>Sheet2!$B$1:$D$1</c:f>
              <c:strCache>
                <c:ptCount val="3"/>
                <c:pt idx="0">
                  <c:v>Exam 1</c:v>
                </c:pt>
                <c:pt idx="1">
                  <c:v>Exam 2</c:v>
                </c:pt>
                <c:pt idx="2">
                  <c:v>Exam 3</c:v>
                </c:pt>
              </c:strCache>
            </c:strRef>
          </c:cat>
          <c:val>
            <c:numRef>
              <c:f>Sheet2!$B$3:$D$3</c:f>
              <c:numCache>
                <c:formatCode>General</c:formatCode>
                <c:ptCount val="3"/>
                <c:pt idx="0">
                  <c:v>75.42</c:v>
                </c:pt>
                <c:pt idx="1">
                  <c:v>68.89</c:v>
                </c:pt>
                <c:pt idx="2">
                  <c:v>74.819999999999993</c:v>
                </c:pt>
              </c:numCache>
            </c:numRef>
          </c:val>
          <c:extLst>
            <c:ext xmlns:c16="http://schemas.microsoft.com/office/drawing/2014/chart" uri="{C3380CC4-5D6E-409C-BE32-E72D297353CC}">
              <c16:uniqueId val="{00000001-6FBE-4C0F-8E38-FD1DD7A6BCE4}"/>
            </c:ext>
          </c:extLst>
        </c:ser>
        <c:ser>
          <c:idx val="2"/>
          <c:order val="2"/>
          <c:tx>
            <c:strRef>
              <c:f>Sheet2!$A$4</c:f>
              <c:strCache>
                <c:ptCount val="1"/>
                <c:pt idx="0">
                  <c:v>Open Digital</c:v>
                </c:pt>
              </c:strCache>
            </c:strRef>
          </c:tx>
          <c:spPr>
            <a:solidFill>
              <a:srgbClr val="009900"/>
            </a:solidFill>
            <a:ln>
              <a:noFill/>
            </a:ln>
            <a:effectLst/>
          </c:spPr>
          <c:invertIfNegative val="0"/>
          <c:errBars>
            <c:errBarType val="both"/>
            <c:errValType val="fixedVal"/>
            <c:noEndCap val="0"/>
            <c:val val="4"/>
            <c:spPr>
              <a:noFill/>
              <a:ln w="15875" cap="flat" cmpd="sng" algn="ctr">
                <a:solidFill>
                  <a:schemeClr val="tx1">
                    <a:lumMod val="65000"/>
                    <a:lumOff val="35000"/>
                  </a:schemeClr>
                </a:solidFill>
                <a:round/>
              </a:ln>
              <a:effectLst/>
            </c:spPr>
          </c:errBars>
          <c:cat>
            <c:strRef>
              <c:f>Sheet2!$B$1:$D$1</c:f>
              <c:strCache>
                <c:ptCount val="3"/>
                <c:pt idx="0">
                  <c:v>Exam 1</c:v>
                </c:pt>
                <c:pt idx="1">
                  <c:v>Exam 2</c:v>
                </c:pt>
                <c:pt idx="2">
                  <c:v>Exam 3</c:v>
                </c:pt>
              </c:strCache>
            </c:strRef>
          </c:cat>
          <c:val>
            <c:numRef>
              <c:f>Sheet2!$B$4:$D$4</c:f>
              <c:numCache>
                <c:formatCode>General</c:formatCode>
                <c:ptCount val="3"/>
                <c:pt idx="0">
                  <c:v>75.47</c:v>
                </c:pt>
                <c:pt idx="1">
                  <c:v>73.53</c:v>
                </c:pt>
                <c:pt idx="2">
                  <c:v>73.73</c:v>
                </c:pt>
              </c:numCache>
            </c:numRef>
          </c:val>
          <c:extLst>
            <c:ext xmlns:c16="http://schemas.microsoft.com/office/drawing/2014/chart" uri="{C3380CC4-5D6E-409C-BE32-E72D297353CC}">
              <c16:uniqueId val="{00000002-6FBE-4C0F-8E38-FD1DD7A6BCE4}"/>
            </c:ext>
          </c:extLst>
        </c:ser>
        <c:dLbls>
          <c:showLegendKey val="0"/>
          <c:showVal val="0"/>
          <c:showCatName val="0"/>
          <c:showSerName val="0"/>
          <c:showPercent val="0"/>
          <c:showBubbleSize val="0"/>
        </c:dLbls>
        <c:gapWidth val="219"/>
        <c:overlap val="-27"/>
        <c:axId val="63705152"/>
        <c:axId val="63704760"/>
      </c:barChart>
      <c:catAx>
        <c:axId val="6370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3704760"/>
        <c:crosses val="autoZero"/>
        <c:auto val="1"/>
        <c:lblAlgn val="ctr"/>
        <c:lblOffset val="100"/>
        <c:noMultiLvlLbl val="0"/>
      </c:catAx>
      <c:valAx>
        <c:axId val="63704760"/>
        <c:scaling>
          <c:orientation val="minMax"/>
          <c:max val="100"/>
          <c:min val="0"/>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CA"/>
                  <a:t>Percent Correct</a:t>
                </a:r>
              </a:p>
            </c:rich>
          </c:tx>
          <c:overlay val="0"/>
          <c:spPr>
            <a:noFill/>
            <a:ln>
              <a:noFill/>
            </a:ln>
            <a:effectLst/>
          </c:spPr>
        </c:title>
        <c:numFmt formatCode="General" sourceLinked="1"/>
        <c:majorTickMark val="out"/>
        <c:minorTickMark val="none"/>
        <c:tickLblPos val="nextTo"/>
        <c:spPr>
          <a:noFill/>
          <a:ln>
            <a:solidFill>
              <a:srgbClr val="0070C0"/>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3705152"/>
        <c:crosses val="autoZero"/>
        <c:crossBetween val="between"/>
      </c:valAx>
      <c:spPr>
        <a:noFill/>
        <a:ln>
          <a:noFill/>
        </a:ln>
        <a:effectLst/>
      </c:spPr>
    </c:plotArea>
    <c:legend>
      <c:legendPos val="r"/>
      <c:layout>
        <c:manualLayout>
          <c:xMode val="edge"/>
          <c:yMode val="edge"/>
          <c:x val="0.75667591331054895"/>
          <c:y val="0"/>
          <c:w val="0.19367323787311"/>
          <c:h val="0.275380127387995"/>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b="1"/>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42217D-3381-4A1B-9AF1-99F932179A87}" type="datetimeFigureOut">
              <a:rPr lang="en-US" smtClean="0"/>
              <a:t>8/11/2017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1B921-F62F-49B0-8031-D726832CCBE5}" type="slidenum">
              <a:rPr lang="en-US" smtClean="0"/>
              <a:t>‹#›</a:t>
            </a:fld>
            <a:endParaRPr lang="en-US"/>
          </a:p>
        </p:txBody>
      </p:sp>
    </p:spTree>
    <p:extLst>
      <p:ext uri="{BB962C8B-B14F-4D97-AF65-F5344CB8AC3E}">
        <p14:creationId xmlns:p14="http://schemas.microsoft.com/office/powerpoint/2010/main" val="358731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B62CE0-5380-4DA5-89B0-C5D14F4E6D85}" type="slidenum">
              <a:rPr lang="en-US" smtClean="0"/>
              <a:t>1</a:t>
            </a:fld>
            <a:endParaRPr lang="en-US"/>
          </a:p>
        </p:txBody>
      </p:sp>
    </p:spTree>
    <p:extLst>
      <p:ext uri="{BB962C8B-B14F-4D97-AF65-F5344CB8AC3E}">
        <p14:creationId xmlns:p14="http://schemas.microsoft.com/office/powerpoint/2010/main" val="76671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a:spcBef>
                <a:spcPts val="0"/>
              </a:spcBef>
              <a:buNone/>
            </a:pPr>
            <a:endParaRPr/>
          </a:p>
        </p:txBody>
      </p:sp>
      <p:sp>
        <p:nvSpPr>
          <p:cNvPr id="203" name="Shape 203"/>
          <p:cNvSpPr txBox="1">
            <a:spLocks noGrp="1"/>
          </p:cNvSpPr>
          <p:nvPr>
            <p:ph type="sldNum" idx="12"/>
          </p:nvPr>
        </p:nvSpPr>
        <p:spPr>
          <a:xfrm>
            <a:off x="5179483" y="6513910"/>
            <a:ext cx="3962399" cy="342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af"/>
              <a:t>18</a:t>
            </a:fld>
            <a:endParaRPr lang="af"/>
          </a:p>
        </p:txBody>
      </p:sp>
    </p:spTree>
    <p:extLst>
      <p:ext uri="{BB962C8B-B14F-4D97-AF65-F5344CB8AC3E}">
        <p14:creationId xmlns:p14="http://schemas.microsoft.com/office/powerpoint/2010/main" val="86397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a:spcBef>
                <a:spcPts val="0"/>
              </a:spcBef>
              <a:buNone/>
            </a:pPr>
            <a:endParaRPr/>
          </a:p>
        </p:txBody>
      </p:sp>
      <p:sp>
        <p:nvSpPr>
          <p:cNvPr id="210" name="Shape 210"/>
          <p:cNvSpPr txBox="1">
            <a:spLocks noGrp="1"/>
          </p:cNvSpPr>
          <p:nvPr>
            <p:ph type="sldNum" idx="12"/>
          </p:nvPr>
        </p:nvSpPr>
        <p:spPr>
          <a:xfrm>
            <a:off x="5179483" y="6513910"/>
            <a:ext cx="3962399" cy="3429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af"/>
              <a:t>19</a:t>
            </a:fld>
            <a:endParaRPr lang="af"/>
          </a:p>
        </p:txBody>
      </p:sp>
    </p:spTree>
    <p:extLst>
      <p:ext uri="{BB962C8B-B14F-4D97-AF65-F5344CB8AC3E}">
        <p14:creationId xmlns:p14="http://schemas.microsoft.com/office/powerpoint/2010/main" val="3178165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differences in pre-test,</a:t>
            </a:r>
            <a:r>
              <a:rPr lang="en-US" baseline="0" dirty="0"/>
              <a:t> more study time for </a:t>
            </a:r>
            <a:r>
              <a:rPr lang="en-US" baseline="0" dirty="0" err="1"/>
              <a:t>Trad</a:t>
            </a:r>
            <a:r>
              <a:rPr lang="en-US" baseline="0" dirty="0"/>
              <a:t>, more courses taken for </a:t>
            </a:r>
            <a:r>
              <a:rPr lang="en-US" baseline="0" dirty="0" err="1"/>
              <a:t>Trad</a:t>
            </a:r>
            <a:r>
              <a:rPr lang="en-US" baseline="0" dirty="0"/>
              <a:t>, fewer courses taking for </a:t>
            </a:r>
            <a:r>
              <a:rPr lang="en-US" baseline="0" dirty="0" err="1"/>
              <a:t>Trad</a:t>
            </a:r>
            <a:endParaRPr lang="en-US" dirty="0"/>
          </a:p>
        </p:txBody>
      </p:sp>
      <p:sp>
        <p:nvSpPr>
          <p:cNvPr id="4" name="Slide Number Placeholder 3"/>
          <p:cNvSpPr>
            <a:spLocks noGrp="1"/>
          </p:cNvSpPr>
          <p:nvPr>
            <p:ph type="sldNum" sz="quarter" idx="10"/>
          </p:nvPr>
        </p:nvSpPr>
        <p:spPr/>
        <p:txBody>
          <a:bodyPr/>
          <a:lstStyle/>
          <a:p>
            <a:fld id="{4C809EBD-67A2-8A46-AFB4-532407E0C5C6}"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837493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16 questions</a:t>
            </a:r>
            <a:r>
              <a:rPr lang="en-CA" baseline="0" dirty="0"/>
              <a:t> asked</a:t>
            </a:r>
            <a:endParaRPr lang="en-CA" dirty="0"/>
          </a:p>
        </p:txBody>
      </p:sp>
      <p:sp>
        <p:nvSpPr>
          <p:cNvPr id="4" name="Slide Number Placeholder 3"/>
          <p:cNvSpPr>
            <a:spLocks noGrp="1"/>
          </p:cNvSpPr>
          <p:nvPr>
            <p:ph type="sldNum" sz="quarter" idx="10"/>
          </p:nvPr>
        </p:nvSpPr>
        <p:spPr/>
        <p:txBody>
          <a:bodyPr/>
          <a:lstStyle/>
          <a:p>
            <a:fld id="{079FB626-47F9-4849-84DA-B5F7A2DF983A}"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1304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Loose leaf: $95.20 + taxes</a:t>
            </a:r>
          </a:p>
          <a:p>
            <a:r>
              <a:rPr lang="en-US" baseline="0" dirty="0"/>
              <a:t>50% reported not purchasing a required textbook at least once. (17% rarely, 21% sometimes, 12% often)</a:t>
            </a:r>
          </a:p>
          <a:p>
            <a:endParaRPr lang="en-US" baseline="0" dirty="0"/>
          </a:p>
          <a:p>
            <a:r>
              <a:rPr lang="en-US" baseline="0" dirty="0"/>
              <a:t>Question is really what would you be comfortable spending for this.</a:t>
            </a:r>
          </a:p>
        </p:txBody>
      </p:sp>
      <p:sp>
        <p:nvSpPr>
          <p:cNvPr id="4" name="Slide Number Placeholder 3"/>
          <p:cNvSpPr>
            <a:spLocks noGrp="1"/>
          </p:cNvSpPr>
          <p:nvPr>
            <p:ph type="sldNum" sz="quarter" idx="10"/>
          </p:nvPr>
        </p:nvSpPr>
        <p:spPr/>
        <p:txBody>
          <a:bodyPr/>
          <a:lstStyle/>
          <a:p>
            <a:fld id="{E6908061-3903-6348-99FA-73B6E21E2E95}"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808237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3108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13830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8450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43455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07078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914402" y="3257688"/>
            <a:ext cx="7315199" cy="3085826"/>
          </a:xfrm>
          <a:prstGeom prst="rect">
            <a:avLst/>
          </a:prstGeom>
        </p:spPr>
        <p:txBody>
          <a:bodyPr lIns="91425" tIns="91425" rIns="91425" bIns="91425" anchor="t" anchorCtr="0">
            <a:noAutofit/>
          </a:bodyPr>
          <a:lstStyle/>
          <a:p>
            <a:pPr>
              <a:spcBef>
                <a:spcPts val="0"/>
              </a:spcBef>
              <a:buNone/>
            </a:pPr>
            <a:endParaRPr/>
          </a:p>
        </p:txBody>
      </p:sp>
      <p:sp>
        <p:nvSpPr>
          <p:cNvPr id="144" name="Shape 144"/>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45840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914402" y="3257688"/>
            <a:ext cx="7315199" cy="3085826"/>
          </a:xfrm>
          <a:prstGeom prst="rect">
            <a:avLst/>
          </a:prstGeom>
        </p:spPr>
        <p:txBody>
          <a:bodyPr lIns="91425" tIns="91425" rIns="91425" bIns="91425" anchor="t" anchorCtr="0">
            <a:noAutofit/>
          </a:bodyPr>
          <a:lstStyle/>
          <a:p>
            <a:pPr>
              <a:spcBef>
                <a:spcPts val="0"/>
              </a:spcBef>
              <a:buNone/>
            </a:pPr>
            <a:endParaRPr/>
          </a:p>
        </p:txBody>
      </p:sp>
      <p:sp>
        <p:nvSpPr>
          <p:cNvPr id="144" name="Shape 144"/>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5808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4864A-F3B1-4347-AAB5-856EC59305AE}" type="slidenum">
              <a:rPr lang="en-US" smtClean="0"/>
              <a:t>5</a:t>
            </a:fld>
            <a:endParaRPr lang="en-US"/>
          </a:p>
        </p:txBody>
      </p:sp>
    </p:spTree>
    <p:extLst>
      <p:ext uri="{BB962C8B-B14F-4D97-AF65-F5344CB8AC3E}">
        <p14:creationId xmlns:p14="http://schemas.microsoft.com/office/powerpoint/2010/main" val="70353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16191B-15CF-EA43-A989-C6256D8DA02D}" type="slidenum">
              <a:rPr lang="en-US" smtClean="0"/>
              <a:pPr/>
              <a:t>7</a:t>
            </a:fld>
            <a:endParaRPr lang="en-US"/>
          </a:p>
        </p:txBody>
      </p:sp>
    </p:spTree>
    <p:extLst>
      <p:ext uri="{BB962C8B-B14F-4D97-AF65-F5344CB8AC3E}">
        <p14:creationId xmlns:p14="http://schemas.microsoft.com/office/powerpoint/2010/main" val="118797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914400" y="3257550"/>
            <a:ext cx="7315200" cy="3086099"/>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4577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914400" y="3257550"/>
            <a:ext cx="7315198" cy="30860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7751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914400" y="3257550"/>
            <a:ext cx="7315198" cy="30860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2159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914400" y="3257550"/>
            <a:ext cx="7315200" cy="3086099"/>
          </a:xfrm>
          <a:prstGeom prst="rect">
            <a:avLst/>
          </a:prstGeom>
        </p:spPr>
        <p:txBody>
          <a:bodyPr lIns="91425" tIns="91425" rIns="91425" bIns="91425" anchor="t" anchorCtr="0">
            <a:noAutofit/>
          </a:bodyPr>
          <a:lstStyle/>
          <a:p>
            <a:pPr lvl="0">
              <a:spcBef>
                <a:spcPts val="0"/>
              </a:spcBef>
              <a:buNone/>
            </a:pPr>
            <a:endParaRPr/>
          </a:p>
        </p:txBody>
      </p:sp>
      <p:sp>
        <p:nvSpPr>
          <p:cNvPr id="194" name="Shape 194"/>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635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E2F098-51FD-494C-AAA3-7192382713C1}"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34E75-99F2-4195-8FF0-6401B179917C}" type="slidenum">
              <a:rPr lang="en-US" smtClean="0"/>
              <a:t>‹#›</a:t>
            </a:fld>
            <a:endParaRPr lang="en-US"/>
          </a:p>
        </p:txBody>
      </p:sp>
    </p:spTree>
    <p:extLst>
      <p:ext uri="{BB962C8B-B14F-4D97-AF65-F5344CB8AC3E}">
        <p14:creationId xmlns:p14="http://schemas.microsoft.com/office/powerpoint/2010/main" val="262216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2F098-51FD-494C-AAA3-7192382713C1}"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34E75-99F2-4195-8FF0-6401B179917C}" type="slidenum">
              <a:rPr lang="en-US" smtClean="0"/>
              <a:t>‹#›</a:t>
            </a:fld>
            <a:endParaRPr lang="en-US"/>
          </a:p>
        </p:txBody>
      </p:sp>
    </p:spTree>
    <p:extLst>
      <p:ext uri="{BB962C8B-B14F-4D97-AF65-F5344CB8AC3E}">
        <p14:creationId xmlns:p14="http://schemas.microsoft.com/office/powerpoint/2010/main" val="116129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2F098-51FD-494C-AAA3-7192382713C1}"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34E75-99F2-4195-8FF0-6401B179917C}" type="slidenum">
              <a:rPr lang="en-US" smtClean="0"/>
              <a:t>‹#›</a:t>
            </a:fld>
            <a:endParaRPr lang="en-US"/>
          </a:p>
        </p:txBody>
      </p:sp>
    </p:spTree>
    <p:extLst>
      <p:ext uri="{BB962C8B-B14F-4D97-AF65-F5344CB8AC3E}">
        <p14:creationId xmlns:p14="http://schemas.microsoft.com/office/powerpoint/2010/main" val="121165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15602" y="593366"/>
            <a:ext cx="11360799" cy="763598"/>
          </a:xfrm>
          <a:prstGeom prst="rect">
            <a:avLst/>
          </a:prstGeom>
          <a:noFill/>
          <a:ln>
            <a:noFill/>
          </a:ln>
        </p:spPr>
        <p:txBody>
          <a:bodyPr lIns="91425" tIns="91425" rIns="91425" bIns="91425" anchor="t"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15602" y="1536634"/>
            <a:ext cx="11360799" cy="4555199"/>
          </a:xfrm>
          <a:prstGeom prst="rect">
            <a:avLst/>
          </a:prstGeom>
          <a:noFill/>
          <a:ln>
            <a:noFill/>
          </a:ln>
        </p:spPr>
        <p:txBody>
          <a:bodyPr lIns="91425" tIns="91425" rIns="91425" bIns="91425" anchor="t" anchorCtr="0"/>
          <a:lstStyle>
            <a:lvl1pPr marL="342900" marR="0" lvl="0" indent="-139700" algn="l" rtl="0">
              <a:spcBef>
                <a:spcPts val="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11296610" y="6217622"/>
            <a:ext cx="731599" cy="524799"/>
          </a:xfrm>
          <a:prstGeom prst="rect">
            <a:avLst/>
          </a:prstGeom>
          <a:noFill/>
          <a:ln>
            <a:noFill/>
          </a:ln>
        </p:spPr>
        <p:txBody>
          <a:bodyPr lIns="91425" tIns="91425" rIns="91425" bIns="91425" anchor="ctr" anchorCtr="0">
            <a:noAutofit/>
          </a:bodyPr>
          <a:lstStyle/>
          <a:p>
            <a:pPr>
              <a:buClr>
                <a:srgbClr val="888888"/>
              </a:buClr>
              <a:buSzPct val="25000"/>
            </a:pPr>
            <a:fld id="{00000000-1234-1234-1234-123412341234}" type="slidenum">
              <a:rPr lang="af" smtClean="0">
                <a:solidFill>
                  <a:srgbClr val="888888"/>
                </a:solidFill>
                <a:ea typeface="Calibri"/>
                <a:cs typeface="Calibri"/>
                <a:sym typeface="Calibri"/>
              </a:rPr>
              <a:pPr>
                <a:buClr>
                  <a:srgbClr val="888888"/>
                </a:buClr>
                <a:buSzPct val="25000"/>
              </a:pPr>
              <a:t>‹#›</a:t>
            </a:fld>
            <a:endParaRPr lang="af">
              <a:solidFill>
                <a:srgbClr val="888888"/>
              </a:solidFill>
              <a:ea typeface="Calibri"/>
              <a:cs typeface="Calibri"/>
              <a:sym typeface="Calibri"/>
            </a:endParaRPr>
          </a:p>
        </p:txBody>
      </p:sp>
    </p:spTree>
    <p:extLst>
      <p:ext uri="{BB962C8B-B14F-4D97-AF65-F5344CB8AC3E}">
        <p14:creationId xmlns:p14="http://schemas.microsoft.com/office/powerpoint/2010/main" val="2197804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859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2F098-51FD-494C-AAA3-7192382713C1}"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34E75-99F2-4195-8FF0-6401B179917C}" type="slidenum">
              <a:rPr lang="en-US" smtClean="0"/>
              <a:t>‹#›</a:t>
            </a:fld>
            <a:endParaRPr lang="en-US"/>
          </a:p>
        </p:txBody>
      </p:sp>
    </p:spTree>
    <p:extLst>
      <p:ext uri="{BB962C8B-B14F-4D97-AF65-F5344CB8AC3E}">
        <p14:creationId xmlns:p14="http://schemas.microsoft.com/office/powerpoint/2010/main" val="47346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2F098-51FD-494C-AAA3-7192382713C1}"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34E75-99F2-4195-8FF0-6401B179917C}" type="slidenum">
              <a:rPr lang="en-US" smtClean="0"/>
              <a:t>‹#›</a:t>
            </a:fld>
            <a:endParaRPr lang="en-US"/>
          </a:p>
        </p:txBody>
      </p:sp>
    </p:spTree>
    <p:extLst>
      <p:ext uri="{BB962C8B-B14F-4D97-AF65-F5344CB8AC3E}">
        <p14:creationId xmlns:p14="http://schemas.microsoft.com/office/powerpoint/2010/main" val="381625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E2F098-51FD-494C-AAA3-7192382713C1}"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34E75-99F2-4195-8FF0-6401B179917C}" type="slidenum">
              <a:rPr lang="en-US" smtClean="0"/>
              <a:t>‹#›</a:t>
            </a:fld>
            <a:endParaRPr lang="en-US"/>
          </a:p>
        </p:txBody>
      </p:sp>
    </p:spTree>
    <p:extLst>
      <p:ext uri="{BB962C8B-B14F-4D97-AF65-F5344CB8AC3E}">
        <p14:creationId xmlns:p14="http://schemas.microsoft.com/office/powerpoint/2010/main" val="151283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E2F098-51FD-494C-AAA3-7192382713C1}" type="datetimeFigureOut">
              <a:rPr lang="en-US" smtClean="0"/>
              <a:t>8/11/2017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534E75-99F2-4195-8FF0-6401B179917C}" type="slidenum">
              <a:rPr lang="en-US" smtClean="0"/>
              <a:t>‹#›</a:t>
            </a:fld>
            <a:endParaRPr lang="en-US"/>
          </a:p>
        </p:txBody>
      </p:sp>
    </p:spTree>
    <p:extLst>
      <p:ext uri="{BB962C8B-B14F-4D97-AF65-F5344CB8AC3E}">
        <p14:creationId xmlns:p14="http://schemas.microsoft.com/office/powerpoint/2010/main" val="205509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E2F098-51FD-494C-AAA3-7192382713C1}" type="datetimeFigureOut">
              <a:rPr lang="en-US" smtClean="0"/>
              <a:t>8/11/2017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34E75-99F2-4195-8FF0-6401B179917C}" type="slidenum">
              <a:rPr lang="en-US" smtClean="0"/>
              <a:t>‹#›</a:t>
            </a:fld>
            <a:endParaRPr lang="en-US"/>
          </a:p>
        </p:txBody>
      </p:sp>
    </p:spTree>
    <p:extLst>
      <p:ext uri="{BB962C8B-B14F-4D97-AF65-F5344CB8AC3E}">
        <p14:creationId xmlns:p14="http://schemas.microsoft.com/office/powerpoint/2010/main" val="210934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2F098-51FD-494C-AAA3-7192382713C1}" type="datetimeFigureOut">
              <a:rPr lang="en-US" smtClean="0"/>
              <a:t>8/11/2017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534E75-99F2-4195-8FF0-6401B179917C}" type="slidenum">
              <a:rPr lang="en-US" smtClean="0"/>
              <a:t>‹#›</a:t>
            </a:fld>
            <a:endParaRPr lang="en-US"/>
          </a:p>
        </p:txBody>
      </p:sp>
    </p:spTree>
    <p:extLst>
      <p:ext uri="{BB962C8B-B14F-4D97-AF65-F5344CB8AC3E}">
        <p14:creationId xmlns:p14="http://schemas.microsoft.com/office/powerpoint/2010/main" val="318198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E2F098-51FD-494C-AAA3-7192382713C1}"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34E75-99F2-4195-8FF0-6401B179917C}" type="slidenum">
              <a:rPr lang="en-US" smtClean="0"/>
              <a:t>‹#›</a:t>
            </a:fld>
            <a:endParaRPr lang="en-US"/>
          </a:p>
        </p:txBody>
      </p:sp>
    </p:spTree>
    <p:extLst>
      <p:ext uri="{BB962C8B-B14F-4D97-AF65-F5344CB8AC3E}">
        <p14:creationId xmlns:p14="http://schemas.microsoft.com/office/powerpoint/2010/main" val="324585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E2F098-51FD-494C-AAA3-7192382713C1}"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34E75-99F2-4195-8FF0-6401B179917C}" type="slidenum">
              <a:rPr lang="en-US" smtClean="0"/>
              <a:t>‹#›</a:t>
            </a:fld>
            <a:endParaRPr lang="en-US"/>
          </a:p>
        </p:txBody>
      </p:sp>
    </p:spTree>
    <p:extLst>
      <p:ext uri="{BB962C8B-B14F-4D97-AF65-F5344CB8AC3E}">
        <p14:creationId xmlns:p14="http://schemas.microsoft.com/office/powerpoint/2010/main" val="103031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2F098-51FD-494C-AAA3-7192382713C1}" type="datetimeFigureOut">
              <a:rPr lang="en-US" smtClean="0"/>
              <a:t>8/11/2017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34E75-99F2-4195-8FF0-6401B179917C}" type="slidenum">
              <a:rPr lang="en-US" smtClean="0"/>
              <a:t>‹#›</a:t>
            </a:fld>
            <a:endParaRPr lang="en-US"/>
          </a:p>
        </p:txBody>
      </p:sp>
    </p:spTree>
    <p:extLst>
      <p:ext uri="{BB962C8B-B14F-4D97-AF65-F5344CB8AC3E}">
        <p14:creationId xmlns:p14="http://schemas.microsoft.com/office/powerpoint/2010/main" val="123971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hyperlink" Target="http://libguides.centralia.edu/ld.php?content_id=15883343"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sa/3.0/deed.en" TargetMode="External"/><Relationship Id="rId3" Type="http://schemas.openxmlformats.org/officeDocument/2006/relationships/image" Target="../media/image11.png"/><Relationship Id="rId7" Type="http://schemas.openxmlformats.org/officeDocument/2006/relationships/hyperlink" Target="https://commons.wikimedia.org/wiki/File:Oh-Yes-its-FREE---iStock.gif"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creativecommons.org/licenses/by-nc/2.0/" TargetMode="External"/><Relationship Id="rId5" Type="http://schemas.openxmlformats.org/officeDocument/2006/relationships/hyperlink" Target="https://www.flickr.com/photos/fras/3639859944/" TargetMode="External"/><Relationship Id="rId10" Type="http://schemas.openxmlformats.org/officeDocument/2006/relationships/image" Target="../media/image13.png"/><Relationship Id="rId4" Type="http://schemas.openxmlformats.org/officeDocument/2006/relationships/image" Target="../media/image12.jpg"/><Relationship Id="rId9" Type="http://schemas.openxmlformats.org/officeDocument/2006/relationships/hyperlink" Target="https://creativecommons.org/licenses/by/4.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lumenlearning.com/about-oer/"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libguides.consortiumlibrary.org/OER/isit" TargetMode="Externa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hyperlink" Target="http://creativecommons.org/licenses/by/4.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creativecommons.org/licenses/by/4.0/" TargetMode="External"/><Relationship Id="rId4" Type="http://schemas.openxmlformats.org/officeDocument/2006/relationships/hyperlink" Target="https://wiki.creativecommons.org/wiki/Wiki/cc_license_compatibilit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earch.creativecommons.org/"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open4us.org/find-oer/#Photo/ImageSearch"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hyperlink" Target="https://commons.wikimedia.org/wiki/File:Sydney_Opera_House,_botanic_gardens_1.jpg" TargetMode="External"/><Relationship Id="rId4" Type="http://schemas.openxmlformats.org/officeDocument/2006/relationships/hyperlink" Target="https://wiki.creativecommons.org/wiki/Best_practices_for_attribu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slideshare.net/UnaDaly/reducing-costs-for-ict-majors-with-the-california-affordability-textbook-act-2015-56835222"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bccampus.ca/"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creativecommons.org/licenses/by/4.0/" TargetMode="External"/><Relationship Id="rId4" Type="http://schemas.openxmlformats.org/officeDocument/2006/relationships/hyperlink" Target="http://www.slideshare.net/UnaDaly/cccoer-may-11-webinar-3-faculty-perpectives-on-oer-adoption/6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inyurl.com/butteoer" TargetMode="External"/><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cool4ed.org/" TargetMode="External"/><Relationship Id="rId7" Type="http://schemas.openxmlformats.org/officeDocument/2006/relationships/image" Target="../media/image26.png"/><Relationship Id="rId2" Type="http://schemas.openxmlformats.org/officeDocument/2006/relationships/hyperlink" Target="https://www.oercommons.org/"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open.umn.edu/opentextbooks/" TargetMode="External"/><Relationship Id="rId4" Type="http://schemas.openxmlformats.org/officeDocument/2006/relationships/hyperlink" Target="http://openoregon.org/resources/" TargetMode="External"/><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www.oercommons.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open.umn.edu/opentextbooks/"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hyperlink" Target="https://creativecommons.org/share-your-work/licensing-types-examples/" TargetMode="External"/><Relationship Id="rId4" Type="http://schemas.openxmlformats.org/officeDocument/2006/relationships/hyperlink" Target="https://www.google.ca/advanced_search"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mfeldstein.com/data-to-back-up-concerns-of-textbook-expenditures-by-first-generation-studen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lideshare.net/mpaskevi?utm_campaign=profiletracking&amp;utm_medium=sssite&amp;utm_source=ssslideview"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creativecommons.org/licenses/by-sa/4.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unesco.org/new/en/communication-and-information/access-to-knowledge/open-educational-resources/global-oer-logo/"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creativecommons.org/licenses/by/3.0/" TargetMode="External"/><Relationship Id="rId4" Type="http://schemas.openxmlformats.org/officeDocument/2006/relationships/hyperlink" Target="http://www.jonathasmell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530" y="304801"/>
            <a:ext cx="7328940" cy="2235327"/>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699661"/>
            <a:ext cx="5943600" cy="3958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91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286"/>
            <a:ext cx="8763000" cy="1143000"/>
          </a:xfrm>
        </p:spPr>
        <p:txBody>
          <a:bodyPr>
            <a:normAutofit/>
          </a:bodyPr>
          <a:lstStyle/>
          <a:p>
            <a:r>
              <a:rPr lang="en-US" sz="3200" dirty="0"/>
              <a:t>How aware are you of Open Educational Resources (OER)? </a:t>
            </a:r>
          </a:p>
        </p:txBody>
      </p:sp>
      <p:sp>
        <p:nvSpPr>
          <p:cNvPr id="3" name="Rectangle 2"/>
          <p:cNvSpPr/>
          <p:nvPr/>
        </p:nvSpPr>
        <p:spPr>
          <a:xfrm>
            <a:off x="1981200" y="1031944"/>
            <a:ext cx="8229600" cy="1754326"/>
          </a:xfrm>
          <a:prstGeom prst="rect">
            <a:avLst/>
          </a:prstGeom>
        </p:spPr>
        <p:txBody>
          <a:bodyPr wrap="square">
            <a:spAutoFit/>
          </a:bodyPr>
          <a:lstStyle/>
          <a:p>
            <a:endParaRPr lang="en-US" dirty="0"/>
          </a:p>
          <a:p>
            <a:r>
              <a:rPr lang="en-US" dirty="0"/>
              <a:t>OER is defined as "teaching, learning, and research resources that reside in the public domain or have been released under an intellectual property license that permits their free use and re-purposing by others."  Unlike traditionally copyrighted material, these resources are available for "open"  use, which means users can edit, modify, customize, and share them.</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609" t="41918" r="21223" b="31475"/>
          <a:stretch/>
        </p:blipFill>
        <p:spPr bwMode="auto">
          <a:xfrm>
            <a:off x="4724401" y="3048000"/>
            <a:ext cx="2610753" cy="275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95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752600" y="60285"/>
            <a:ext cx="87630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af" sz="3200">
                <a:solidFill>
                  <a:schemeClr val="dk1"/>
                </a:solidFill>
                <a:latin typeface="Calibri"/>
                <a:ea typeface="Calibri"/>
                <a:cs typeface="Calibri"/>
                <a:sym typeface="Calibri"/>
              </a:rPr>
              <a:t>How aware are you of Open Educational Resources (OER)? </a:t>
            </a:r>
          </a:p>
        </p:txBody>
      </p:sp>
      <p:pic>
        <p:nvPicPr>
          <p:cNvPr id="113" name="Shape 113"/>
          <p:cNvPicPr preferRelativeResize="0"/>
          <p:nvPr/>
        </p:nvPicPr>
        <p:blipFill rotWithShape="1">
          <a:blip r:embed="rId3">
            <a:alphaModFix/>
          </a:blip>
          <a:srcRect l="26113" t="35459" r="34942" b="7003"/>
          <a:stretch/>
        </p:blipFill>
        <p:spPr>
          <a:xfrm>
            <a:off x="1600200" y="2971800"/>
            <a:ext cx="4114800" cy="3419566"/>
          </a:xfrm>
          <a:prstGeom prst="rect">
            <a:avLst/>
          </a:prstGeom>
          <a:noFill/>
          <a:ln>
            <a:noFill/>
          </a:ln>
        </p:spPr>
      </p:pic>
      <p:sp>
        <p:nvSpPr>
          <p:cNvPr id="114" name="Shape 114"/>
          <p:cNvSpPr txBox="1"/>
          <p:nvPr/>
        </p:nvSpPr>
        <p:spPr>
          <a:xfrm>
            <a:off x="1969325" y="2387448"/>
            <a:ext cx="1837800" cy="369300"/>
          </a:xfrm>
          <a:prstGeom prst="rect">
            <a:avLst/>
          </a:prstGeom>
          <a:noFill/>
          <a:ln>
            <a:noFill/>
          </a:ln>
        </p:spPr>
        <p:txBody>
          <a:bodyPr lIns="91425" tIns="45700" rIns="91425" bIns="45700" anchor="t" anchorCtr="0">
            <a:noAutofit/>
          </a:bodyPr>
          <a:lstStyle/>
          <a:p>
            <a:pPr>
              <a:buSzPct val="25000"/>
            </a:pPr>
            <a:r>
              <a:rPr lang="af">
                <a:solidFill>
                  <a:schemeClr val="dk1"/>
                </a:solidFill>
                <a:latin typeface="Calibri"/>
                <a:ea typeface="Calibri"/>
                <a:cs typeface="Calibri"/>
                <a:sym typeface="Calibri"/>
              </a:rPr>
              <a:t>Nationwide</a:t>
            </a:r>
          </a:p>
        </p:txBody>
      </p:sp>
      <p:pic>
        <p:nvPicPr>
          <p:cNvPr id="115" name="Shape 115"/>
          <p:cNvPicPr preferRelativeResize="0"/>
          <p:nvPr/>
        </p:nvPicPr>
        <p:blipFill rotWithShape="1">
          <a:blip r:embed="rId4">
            <a:alphaModFix/>
          </a:blip>
          <a:srcRect/>
          <a:stretch/>
        </p:blipFill>
        <p:spPr>
          <a:xfrm>
            <a:off x="5867400" y="2667001"/>
            <a:ext cx="5410200" cy="3875851"/>
          </a:xfrm>
          <a:prstGeom prst="rect">
            <a:avLst/>
          </a:prstGeom>
          <a:noFill/>
          <a:ln>
            <a:noFill/>
          </a:ln>
        </p:spPr>
      </p:pic>
      <p:pic>
        <p:nvPicPr>
          <p:cNvPr id="116" name="Shape 116"/>
          <p:cNvPicPr preferRelativeResize="0"/>
          <p:nvPr/>
        </p:nvPicPr>
        <p:blipFill rotWithShape="1">
          <a:blip r:embed="rId3">
            <a:alphaModFix/>
          </a:blip>
          <a:srcRect l="64745" t="43279" r="20644" b="33437"/>
          <a:stretch/>
        </p:blipFill>
        <p:spPr>
          <a:xfrm>
            <a:off x="5029201" y="1219201"/>
            <a:ext cx="2209799" cy="1980881"/>
          </a:xfrm>
          <a:prstGeom prst="rect">
            <a:avLst/>
          </a:prstGeom>
          <a:noFill/>
          <a:ln>
            <a:noFill/>
          </a:ln>
        </p:spPr>
      </p:pic>
      <p:sp>
        <p:nvSpPr>
          <p:cNvPr id="117" name="Shape 117"/>
          <p:cNvSpPr txBox="1"/>
          <p:nvPr/>
        </p:nvSpPr>
        <p:spPr>
          <a:xfrm>
            <a:off x="8915401" y="2387441"/>
            <a:ext cx="1436931" cy="369332"/>
          </a:xfrm>
          <a:prstGeom prst="rect">
            <a:avLst/>
          </a:prstGeom>
          <a:noFill/>
          <a:ln>
            <a:noFill/>
          </a:ln>
        </p:spPr>
        <p:txBody>
          <a:bodyPr lIns="91425" tIns="45700" rIns="91425" bIns="45700" anchor="t" anchorCtr="0">
            <a:noAutofit/>
          </a:bodyPr>
          <a:lstStyle/>
          <a:p>
            <a:pPr>
              <a:buSzPct val="25000"/>
            </a:pPr>
            <a:r>
              <a:rPr lang="af">
                <a:solidFill>
                  <a:schemeClr val="dk1"/>
                </a:solidFill>
                <a:latin typeface="Calibri"/>
                <a:ea typeface="Calibri"/>
                <a:cs typeface="Calibri"/>
                <a:sym typeface="Calibri"/>
              </a:rPr>
              <a:t>Butte College</a:t>
            </a:r>
          </a:p>
        </p:txBody>
      </p:sp>
    </p:spTree>
    <p:extLst>
      <p:ext uri="{BB962C8B-B14F-4D97-AF65-F5344CB8AC3E}">
        <p14:creationId xmlns:p14="http://schemas.microsoft.com/office/powerpoint/2010/main" val="1700393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Open Educational Resources?</a:t>
            </a:r>
          </a:p>
        </p:txBody>
      </p:sp>
      <p:sp>
        <p:nvSpPr>
          <p:cNvPr id="3" name="TextBox 2"/>
          <p:cNvSpPr txBox="1"/>
          <p:nvPr/>
        </p:nvSpPr>
        <p:spPr>
          <a:xfrm>
            <a:off x="1981200" y="1981201"/>
            <a:ext cx="8153400" cy="4031873"/>
          </a:xfrm>
          <a:prstGeom prst="rect">
            <a:avLst/>
          </a:prstGeom>
          <a:noFill/>
        </p:spPr>
        <p:txBody>
          <a:bodyPr wrap="square" rtlCol="0">
            <a:spAutoFit/>
          </a:bodyPr>
          <a:lstStyle/>
          <a:p>
            <a:r>
              <a:rPr lang="en-US" sz="3200" dirty="0"/>
              <a:t>Open Educational Resources (OERs) are teaching, learning, and research resources released under </a:t>
            </a:r>
            <a:r>
              <a:rPr lang="en-US" sz="3200" b="1" dirty="0">
                <a:solidFill>
                  <a:srgbClr val="C00000"/>
                </a:solidFill>
              </a:rPr>
              <a:t>an open license  that permits their free use and repurposing by others</a:t>
            </a:r>
            <a:r>
              <a:rPr lang="en-US" sz="3200" dirty="0"/>
              <a:t>. OERs can be textbooks, full courses, lesson plans, videos, tests, software, or any other tool, material, or technique that supports access to knowledge.</a:t>
            </a:r>
          </a:p>
        </p:txBody>
      </p:sp>
      <p:sp>
        <p:nvSpPr>
          <p:cNvPr id="4" name="TextBox 3"/>
          <p:cNvSpPr txBox="1"/>
          <p:nvPr/>
        </p:nvSpPr>
        <p:spPr>
          <a:xfrm>
            <a:off x="1905000" y="6122217"/>
            <a:ext cx="8610600" cy="646331"/>
          </a:xfrm>
          <a:prstGeom prst="rect">
            <a:avLst/>
          </a:prstGeom>
          <a:noFill/>
        </p:spPr>
        <p:txBody>
          <a:bodyPr wrap="square" rtlCol="0">
            <a:spAutoFit/>
          </a:bodyPr>
          <a:lstStyle/>
          <a:p>
            <a:r>
              <a:rPr lang="en-US" dirty="0"/>
              <a:t>Definition from </a:t>
            </a:r>
            <a:r>
              <a:rPr lang="en-US" dirty="0">
                <a:hlinkClick r:id="rId2"/>
              </a:rPr>
              <a:t>SPARC</a:t>
            </a:r>
            <a:r>
              <a:rPr lang="en-US" dirty="0"/>
              <a:t>: the Scholarly Publishing &amp; Academic Resources Coalition</a:t>
            </a:r>
          </a:p>
          <a:p>
            <a:endParaRPr lang="en-US" dirty="0"/>
          </a:p>
        </p:txBody>
      </p:sp>
    </p:spTree>
    <p:extLst>
      <p:ext uri="{BB962C8B-B14F-4D97-AF65-F5344CB8AC3E}">
        <p14:creationId xmlns:p14="http://schemas.microsoft.com/office/powerpoint/2010/main" val="2285402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1767402" y="264117"/>
            <a:ext cx="8520599" cy="4555199"/>
          </a:xfrm>
          <a:prstGeom prst="rect">
            <a:avLst/>
          </a:prstGeom>
          <a:noFill/>
          <a:ln>
            <a:noFill/>
          </a:ln>
        </p:spPr>
        <p:txBody>
          <a:bodyPr vert="horz" lIns="91425" tIns="91425" rIns="91425" bIns="91425" rtlCol="0" anchor="t" anchorCtr="0">
            <a:noAutofit/>
          </a:bodyPr>
          <a:lstStyle/>
          <a:p>
            <a:pPr indent="-342900" algn="ctr">
              <a:buClr>
                <a:srgbClr val="000000"/>
              </a:buClr>
              <a:buSzPct val="25000"/>
              <a:buNone/>
            </a:pPr>
            <a:r>
              <a:rPr lang="af" sz="6000">
                <a:solidFill>
                  <a:srgbClr val="000000"/>
                </a:solidFill>
              </a:rPr>
              <a:t>OPEN VS. FREE </a:t>
            </a:r>
          </a:p>
        </p:txBody>
      </p:sp>
      <p:pic>
        <p:nvPicPr>
          <p:cNvPr id="163" name="Shape 163"/>
          <p:cNvPicPr preferRelativeResize="0"/>
          <p:nvPr/>
        </p:nvPicPr>
        <p:blipFill rotWithShape="1">
          <a:blip r:embed="rId3">
            <a:alphaModFix/>
          </a:blip>
          <a:srcRect/>
          <a:stretch/>
        </p:blipFill>
        <p:spPr>
          <a:xfrm>
            <a:off x="6198687" y="1600200"/>
            <a:ext cx="4157460" cy="3809983"/>
          </a:xfrm>
          <a:prstGeom prst="rect">
            <a:avLst/>
          </a:prstGeom>
          <a:noFill/>
          <a:ln>
            <a:noFill/>
          </a:ln>
        </p:spPr>
      </p:pic>
      <p:pic>
        <p:nvPicPr>
          <p:cNvPr id="164" name="Shape 164"/>
          <p:cNvPicPr preferRelativeResize="0"/>
          <p:nvPr/>
        </p:nvPicPr>
        <p:blipFill rotWithShape="1">
          <a:blip r:embed="rId4">
            <a:alphaModFix/>
          </a:blip>
          <a:srcRect/>
          <a:stretch/>
        </p:blipFill>
        <p:spPr>
          <a:xfrm>
            <a:off x="1752601" y="1600217"/>
            <a:ext cx="4108049" cy="3809983"/>
          </a:xfrm>
          <a:prstGeom prst="rect">
            <a:avLst/>
          </a:prstGeom>
          <a:noFill/>
          <a:ln>
            <a:noFill/>
          </a:ln>
        </p:spPr>
      </p:pic>
      <p:sp>
        <p:nvSpPr>
          <p:cNvPr id="165" name="Shape 165"/>
          <p:cNvSpPr txBox="1"/>
          <p:nvPr/>
        </p:nvSpPr>
        <p:spPr>
          <a:xfrm>
            <a:off x="1752600" y="6016142"/>
            <a:ext cx="3874498" cy="219600"/>
          </a:xfrm>
          <a:prstGeom prst="rect">
            <a:avLst/>
          </a:prstGeom>
          <a:noFill/>
          <a:ln>
            <a:noFill/>
          </a:ln>
        </p:spPr>
        <p:txBody>
          <a:bodyPr lIns="91425" tIns="91425" rIns="91425" bIns="91425" anchor="t" anchorCtr="0">
            <a:noAutofit/>
          </a:bodyPr>
          <a:lstStyle/>
          <a:p>
            <a:pPr>
              <a:buClr>
                <a:schemeClr val="dk1"/>
              </a:buClr>
              <a:buSzPct val="25000"/>
            </a:pPr>
            <a:r>
              <a:rPr lang="af" sz="800">
                <a:solidFill>
                  <a:schemeClr val="dk1"/>
                </a:solidFill>
                <a:latin typeface="Calibri"/>
                <a:ea typeface="Calibri"/>
                <a:cs typeface="Calibri"/>
                <a:sym typeface="Calibri"/>
              </a:rPr>
              <a:t>© FraserElliot </a:t>
            </a:r>
            <a:r>
              <a:rPr lang="af" sz="800" u="sng">
                <a:solidFill>
                  <a:schemeClr val="hlink"/>
                </a:solidFill>
                <a:latin typeface="Calibri"/>
                <a:ea typeface="Calibri"/>
                <a:cs typeface="Calibri"/>
                <a:sym typeface="Calibri"/>
                <a:hlinkClick r:id="rId5"/>
              </a:rPr>
              <a:t>Yes, We’re Open</a:t>
            </a:r>
            <a:r>
              <a:rPr lang="af" sz="800">
                <a:solidFill>
                  <a:schemeClr val="dk1"/>
                </a:solidFill>
                <a:latin typeface="Calibri"/>
                <a:ea typeface="Calibri"/>
                <a:cs typeface="Calibri"/>
                <a:sym typeface="Calibri"/>
              </a:rPr>
              <a:t> </a:t>
            </a:r>
            <a:r>
              <a:rPr lang="af" sz="800" u="sng">
                <a:solidFill>
                  <a:schemeClr val="hlink"/>
                </a:solidFill>
                <a:latin typeface="Calibri"/>
                <a:ea typeface="Calibri"/>
                <a:cs typeface="Calibri"/>
                <a:sym typeface="Calibri"/>
                <a:hlinkClick r:id="rId6"/>
              </a:rPr>
              <a:t>CC BY NC</a:t>
            </a:r>
          </a:p>
        </p:txBody>
      </p:sp>
      <p:sp>
        <p:nvSpPr>
          <p:cNvPr id="166" name="Shape 166"/>
          <p:cNvSpPr txBox="1"/>
          <p:nvPr/>
        </p:nvSpPr>
        <p:spPr>
          <a:xfrm>
            <a:off x="7086600" y="5839133"/>
            <a:ext cx="3462898" cy="396608"/>
          </a:xfrm>
          <a:prstGeom prst="rect">
            <a:avLst/>
          </a:prstGeom>
          <a:noFill/>
          <a:ln>
            <a:noFill/>
          </a:ln>
        </p:spPr>
        <p:txBody>
          <a:bodyPr lIns="91425" tIns="91425" rIns="91425" bIns="91425" anchor="t" anchorCtr="0">
            <a:noAutofit/>
          </a:bodyPr>
          <a:lstStyle/>
          <a:p>
            <a:pPr>
              <a:buClr>
                <a:schemeClr val="dk1"/>
              </a:buClr>
              <a:buSzPct val="25000"/>
            </a:pPr>
            <a:r>
              <a:rPr lang="af" sz="800">
                <a:solidFill>
                  <a:schemeClr val="dk1"/>
                </a:solidFill>
                <a:latin typeface="Calibri"/>
                <a:ea typeface="Calibri"/>
                <a:cs typeface="Calibri"/>
                <a:sym typeface="Calibri"/>
              </a:rPr>
              <a:t>© SpiderWeb-MarketingSystems </a:t>
            </a:r>
            <a:r>
              <a:rPr lang="af" sz="800" u="sng">
                <a:solidFill>
                  <a:schemeClr val="hlink"/>
                </a:solidFill>
                <a:latin typeface="Calibri"/>
                <a:ea typeface="Calibri"/>
                <a:cs typeface="Calibri"/>
                <a:sym typeface="Calibri"/>
                <a:hlinkClick r:id="rId7"/>
              </a:rPr>
              <a:t>A Banner for Advertising</a:t>
            </a:r>
            <a:r>
              <a:rPr lang="af" sz="800">
                <a:solidFill>
                  <a:schemeClr val="dk1"/>
                </a:solidFill>
                <a:latin typeface="Calibri"/>
                <a:ea typeface="Calibri"/>
                <a:cs typeface="Calibri"/>
                <a:sym typeface="Calibri"/>
              </a:rPr>
              <a:t> </a:t>
            </a:r>
            <a:r>
              <a:rPr lang="af" sz="800" u="sng">
                <a:solidFill>
                  <a:schemeClr val="hlink"/>
                </a:solidFill>
                <a:latin typeface="Calibri"/>
                <a:ea typeface="Calibri"/>
                <a:cs typeface="Calibri"/>
                <a:sym typeface="Calibri"/>
                <a:hlinkClick r:id="rId8"/>
              </a:rPr>
              <a:t>CC BY SA</a:t>
            </a:r>
            <a:r>
              <a:rPr lang="af">
                <a:solidFill>
                  <a:schemeClr val="dk1"/>
                </a:solidFill>
                <a:latin typeface="Calibri"/>
                <a:ea typeface="Calibri"/>
                <a:cs typeface="Calibri"/>
                <a:sym typeface="Calibri"/>
              </a:rPr>
              <a:t> </a:t>
            </a:r>
          </a:p>
        </p:txBody>
      </p:sp>
      <p:sp>
        <p:nvSpPr>
          <p:cNvPr id="167" name="Shape 167"/>
          <p:cNvSpPr txBox="1"/>
          <p:nvPr/>
        </p:nvSpPr>
        <p:spPr>
          <a:xfrm>
            <a:off x="2971800" y="6240621"/>
            <a:ext cx="6123792" cy="492442"/>
          </a:xfrm>
          <a:prstGeom prst="rect">
            <a:avLst/>
          </a:prstGeom>
          <a:noFill/>
          <a:ln>
            <a:noFill/>
          </a:ln>
        </p:spPr>
        <p:txBody>
          <a:bodyPr lIns="91425" tIns="45700" rIns="91425" bIns="45700" anchor="t" anchorCtr="0">
            <a:noAutofit/>
          </a:bodyPr>
          <a:lstStyle/>
          <a:p>
            <a:pPr>
              <a:buSzPct val="25000"/>
            </a:pPr>
            <a:r>
              <a:rPr lang="af">
                <a:solidFill>
                  <a:schemeClr val="dk1"/>
                </a:solidFill>
                <a:latin typeface="Calibri"/>
                <a:ea typeface="Calibri"/>
                <a:cs typeface="Calibri"/>
                <a:sym typeface="Calibri"/>
              </a:rPr>
              <a:t>Virginia Library Association Annual Conference</a:t>
            </a:r>
          </a:p>
          <a:p>
            <a:pPr>
              <a:buSzPct val="25000"/>
            </a:pPr>
            <a:r>
              <a:rPr lang="af" sz="800">
                <a:solidFill>
                  <a:schemeClr val="dk1"/>
                </a:solidFill>
                <a:latin typeface="Calibri"/>
                <a:ea typeface="Calibri"/>
                <a:cs typeface="Calibri"/>
                <a:sym typeface="Calibri"/>
              </a:rPr>
              <a:t>This work is licensed with a</a:t>
            </a:r>
            <a:r>
              <a:rPr lang="af" sz="800" u="sng">
                <a:solidFill>
                  <a:schemeClr val="hlink"/>
                </a:solidFill>
                <a:latin typeface="Calibri"/>
                <a:ea typeface="Calibri"/>
                <a:cs typeface="Calibri"/>
                <a:sym typeface="Calibri"/>
                <a:hlinkClick r:id="rId9"/>
              </a:rPr>
              <a:t> Creative Commons Attribution Only License 4.0</a:t>
            </a:r>
            <a:r>
              <a:rPr lang="af" sz="800">
                <a:solidFill>
                  <a:schemeClr val="dk1"/>
                </a:solidFill>
                <a:latin typeface="Calibri"/>
                <a:ea typeface="Calibri"/>
                <a:cs typeface="Calibri"/>
                <a:sym typeface="Calibri"/>
              </a:rPr>
              <a:t>, unless otherwise noted. Excludes  images, illustrations, and logos. </a:t>
            </a:r>
          </a:p>
        </p:txBody>
      </p:sp>
      <p:pic>
        <p:nvPicPr>
          <p:cNvPr id="168" name="Shape 168"/>
          <p:cNvPicPr preferRelativeResize="0"/>
          <p:nvPr/>
        </p:nvPicPr>
        <p:blipFill rotWithShape="1">
          <a:blip r:embed="rId10">
            <a:alphaModFix/>
          </a:blip>
          <a:srcRect/>
          <a:stretch/>
        </p:blipFill>
        <p:spPr>
          <a:xfrm>
            <a:off x="9296401" y="6469263"/>
            <a:ext cx="903649" cy="316173"/>
          </a:xfrm>
          <a:prstGeom prst="rect">
            <a:avLst/>
          </a:prstGeom>
          <a:noFill/>
          <a:ln>
            <a:noFill/>
          </a:ln>
        </p:spPr>
      </p:pic>
    </p:spTree>
    <p:extLst>
      <p:ext uri="{BB962C8B-B14F-4D97-AF65-F5344CB8AC3E}">
        <p14:creationId xmlns:p14="http://schemas.microsoft.com/office/powerpoint/2010/main" val="147762785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6132869"/>
            <a:ext cx="6400800" cy="461665"/>
          </a:xfrm>
          <a:prstGeom prst="rect">
            <a:avLst/>
          </a:prstGeom>
          <a:noFill/>
        </p:spPr>
        <p:txBody>
          <a:bodyPr wrap="square" rtlCol="0">
            <a:spAutoFit/>
          </a:bodyPr>
          <a:lstStyle/>
          <a:p>
            <a:r>
              <a:rPr lang="en-US" sz="1200" dirty="0"/>
              <a:t>The framework, which will be freely available under a </a:t>
            </a:r>
            <a:r>
              <a:rPr lang="en-US" sz="1200" dirty="0">
                <a:hlinkClick r:id="rId2" tooltip="Creative Commons CC BY 4.0"/>
              </a:rPr>
              <a:t>Creative Commons Attribution 4.0</a:t>
            </a:r>
            <a:r>
              <a:rPr lang="en-US" sz="1200" dirty="0"/>
              <a:t> license (CC BY), was designed by Lumen Learning as </a:t>
            </a:r>
            <a:r>
              <a:rPr lang="en-US" sz="1200" dirty="0">
                <a:hlinkClick r:id="rId3" tooltip="5R Permissions of OER"/>
              </a:rPr>
              <a:t>the 5Rs</a:t>
            </a:r>
            <a:r>
              <a:rPr lang="en-US" sz="1200" dirty="0"/>
              <a:t> </a:t>
            </a:r>
          </a:p>
        </p:txBody>
      </p:sp>
      <p:pic>
        <p:nvPicPr>
          <p:cNvPr id="3074" name="Picture 2" descr="5Rs-Graphic4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04800"/>
            <a:ext cx="7543800"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405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placing Creative Commons licensing on a continuum of more freedom to less freedom (public domain, CC-BY, CC-BY/SA, CC-BY/NC, CC-BY/NC/SA, CC-BY/ND, CC-BY/NC/ND; the latter 2 are not OE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placing Creative Commons licensing on a continuum of more freedom to less freedom (public domain, CC-BY, CC-BY/SA, CC-BY/NC, CC-BY/NC/SA, CC-BY/ND, CC-BY/NC/ND; the latter 2 are not O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129" y="34392"/>
            <a:ext cx="8724900" cy="6305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89784" y="6478442"/>
            <a:ext cx="8451712" cy="276999"/>
          </a:xfrm>
          <a:prstGeom prst="rect">
            <a:avLst/>
          </a:prstGeom>
          <a:noFill/>
        </p:spPr>
        <p:txBody>
          <a:bodyPr wrap="square" rtlCol="0">
            <a:spAutoFit/>
          </a:bodyPr>
          <a:lstStyle/>
          <a:p>
            <a:r>
              <a:rPr lang="en-US" sz="1200" dirty="0">
                <a:hlinkClick r:id="rId3"/>
              </a:rPr>
              <a:t>This work </a:t>
            </a:r>
            <a:r>
              <a:rPr lang="en-US" sz="1200" dirty="0"/>
              <a:t>by D'Arcy Hutchings is licensed under a </a:t>
            </a:r>
            <a:r>
              <a:rPr lang="en-US" sz="1200" dirty="0">
                <a:hlinkClick r:id="rId4"/>
              </a:rPr>
              <a:t>Creative Commons Attribution 4.0 International License</a:t>
            </a:r>
            <a:r>
              <a:rPr lang="en-US" sz="1200" dirty="0"/>
              <a:t>.</a:t>
            </a:r>
          </a:p>
        </p:txBody>
      </p:sp>
    </p:spTree>
    <p:extLst>
      <p:ext uri="{BB962C8B-B14F-4D97-AF65-F5344CB8AC3E}">
        <p14:creationId xmlns:p14="http://schemas.microsoft.com/office/powerpoint/2010/main" val="2348170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1773326" y="0"/>
            <a:ext cx="8520599" cy="763598"/>
          </a:xfrm>
          <a:prstGeom prst="rect">
            <a:avLst/>
          </a:prstGeom>
          <a:noFill/>
          <a:ln>
            <a:noFill/>
          </a:ln>
        </p:spPr>
        <p:txBody>
          <a:bodyPr vert="horz" lIns="91425" tIns="91425" rIns="91425" bIns="91425" rtlCol="0" anchor="t" anchorCtr="0">
            <a:noAutofit/>
          </a:bodyPr>
          <a:lstStyle/>
          <a:p>
            <a:pPr>
              <a:buSzPct val="25000"/>
            </a:pPr>
            <a:r>
              <a:rPr lang="af" sz="3600" u="sng">
                <a:solidFill>
                  <a:schemeClr val="hlink"/>
                </a:solidFill>
                <a:hlinkClick r:id="rId3"/>
              </a:rPr>
              <a:t>Creative Commons</a:t>
            </a:r>
          </a:p>
        </p:txBody>
      </p:sp>
      <p:sp>
        <p:nvSpPr>
          <p:cNvPr id="188" name="Shape 188"/>
          <p:cNvSpPr txBox="1">
            <a:spLocks noGrp="1"/>
          </p:cNvSpPr>
          <p:nvPr>
            <p:ph type="body" idx="1"/>
          </p:nvPr>
        </p:nvSpPr>
        <p:spPr>
          <a:xfrm>
            <a:off x="1835702" y="1536634"/>
            <a:ext cx="8520599" cy="4555199"/>
          </a:xfrm>
          <a:prstGeom prst="rect">
            <a:avLst/>
          </a:prstGeom>
          <a:noFill/>
          <a:ln>
            <a:noFill/>
          </a:ln>
        </p:spPr>
        <p:txBody>
          <a:bodyPr vert="horz" lIns="91425" tIns="91425" rIns="91425" bIns="91425" rtlCol="0" anchor="t" anchorCtr="0">
            <a:noAutofit/>
          </a:bodyPr>
          <a:lstStyle/>
          <a:p>
            <a:pPr indent="-342900">
              <a:buSzPct val="25000"/>
              <a:buNone/>
            </a:pPr>
            <a:r>
              <a:rPr lang="af" sz="3600"/>
              <a:t> </a:t>
            </a:r>
          </a:p>
        </p:txBody>
      </p:sp>
      <p:pic>
        <p:nvPicPr>
          <p:cNvPr id="189" name="Shape 189"/>
          <p:cNvPicPr preferRelativeResize="0"/>
          <p:nvPr/>
        </p:nvPicPr>
        <p:blipFill rotWithShape="1">
          <a:blip r:embed="rId4">
            <a:alphaModFix/>
          </a:blip>
          <a:srcRect/>
          <a:stretch/>
        </p:blipFill>
        <p:spPr>
          <a:xfrm>
            <a:off x="1715613" y="763601"/>
            <a:ext cx="8760774" cy="5680099"/>
          </a:xfrm>
          <a:prstGeom prst="rect">
            <a:avLst/>
          </a:prstGeom>
          <a:noFill/>
          <a:ln>
            <a:noFill/>
          </a:ln>
        </p:spPr>
      </p:pic>
      <p:sp>
        <p:nvSpPr>
          <p:cNvPr id="190" name="Shape 190"/>
          <p:cNvSpPr txBox="1"/>
          <p:nvPr/>
        </p:nvSpPr>
        <p:spPr>
          <a:xfrm>
            <a:off x="1987451" y="6595100"/>
            <a:ext cx="7628999" cy="262800"/>
          </a:xfrm>
          <a:prstGeom prst="rect">
            <a:avLst/>
          </a:prstGeom>
          <a:noFill/>
          <a:ln>
            <a:noFill/>
          </a:ln>
        </p:spPr>
        <p:txBody>
          <a:bodyPr lIns="91425" tIns="91425" rIns="91425" bIns="91425" anchor="t" anchorCtr="0">
            <a:noAutofit/>
          </a:bodyPr>
          <a:lstStyle/>
          <a:p>
            <a:pPr>
              <a:buClr>
                <a:schemeClr val="dk1"/>
              </a:buClr>
            </a:pPr>
            <a:endParaRPr>
              <a:solidFill>
                <a:schemeClr val="dk1"/>
              </a:solidFill>
              <a:latin typeface="Calibri"/>
              <a:ea typeface="Calibri"/>
              <a:cs typeface="Calibri"/>
              <a:sym typeface="Calibri"/>
            </a:endParaRPr>
          </a:p>
        </p:txBody>
      </p:sp>
      <p:pic>
        <p:nvPicPr>
          <p:cNvPr id="191" name="Shape 191"/>
          <p:cNvPicPr preferRelativeResize="0"/>
          <p:nvPr/>
        </p:nvPicPr>
        <p:blipFill rotWithShape="1">
          <a:blip r:embed="rId5">
            <a:alphaModFix/>
          </a:blip>
          <a:srcRect/>
          <a:stretch/>
        </p:blipFill>
        <p:spPr>
          <a:xfrm>
            <a:off x="2038437" y="6418817"/>
            <a:ext cx="7724700" cy="368400"/>
          </a:xfrm>
          <a:prstGeom prst="rect">
            <a:avLst/>
          </a:prstGeom>
          <a:noFill/>
          <a:ln>
            <a:noFill/>
          </a:ln>
        </p:spPr>
      </p:pic>
    </p:spTree>
    <p:extLst>
      <p:ext uri="{BB962C8B-B14F-4D97-AF65-F5344CB8AC3E}">
        <p14:creationId xmlns:p14="http://schemas.microsoft.com/office/powerpoint/2010/main" val="367667904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Shape 196" descr="Creative Commons License Compatibility Chart"/>
          <p:cNvPicPr preferRelativeResize="0"/>
          <p:nvPr/>
        </p:nvPicPr>
        <p:blipFill rotWithShape="1">
          <a:blip r:embed="rId3">
            <a:alphaModFix/>
          </a:blip>
          <a:srcRect/>
          <a:stretch/>
        </p:blipFill>
        <p:spPr>
          <a:xfrm>
            <a:off x="1524000" y="990600"/>
            <a:ext cx="9150444" cy="5410200"/>
          </a:xfrm>
          <a:prstGeom prst="rect">
            <a:avLst/>
          </a:prstGeom>
          <a:noFill/>
          <a:ln>
            <a:noFill/>
          </a:ln>
        </p:spPr>
      </p:pic>
      <p:sp>
        <p:nvSpPr>
          <p:cNvPr id="197" name="Shape 197"/>
          <p:cNvSpPr/>
          <p:nvPr/>
        </p:nvSpPr>
        <p:spPr>
          <a:xfrm>
            <a:off x="4724401" y="76201"/>
            <a:ext cx="685799" cy="838199"/>
          </a:xfrm>
          <a:prstGeom prst="downArrow">
            <a:avLst>
              <a:gd name="adj1" fmla="val 50000"/>
              <a:gd name="adj2" fmla="val 50000"/>
            </a:avLst>
          </a:prstGeom>
          <a:solidFill>
            <a:srgbClr val="00B050"/>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8" name="Shape 198"/>
          <p:cNvSpPr txBox="1">
            <a:spLocks noGrp="1"/>
          </p:cNvSpPr>
          <p:nvPr>
            <p:ph type="title"/>
          </p:nvPr>
        </p:nvSpPr>
        <p:spPr>
          <a:xfrm>
            <a:off x="5562601" y="76200"/>
            <a:ext cx="4648199" cy="792162"/>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af" sz="3959">
                <a:solidFill>
                  <a:schemeClr val="dk1"/>
                </a:solidFill>
                <a:latin typeface="Calibri"/>
                <a:ea typeface="Calibri"/>
                <a:cs typeface="Calibri"/>
                <a:sym typeface="Calibri"/>
              </a:rPr>
              <a:t>Our Course is CC-BY</a:t>
            </a:r>
          </a:p>
        </p:txBody>
      </p:sp>
      <p:sp>
        <p:nvSpPr>
          <p:cNvPr id="199" name="Shape 199"/>
          <p:cNvSpPr txBox="1"/>
          <p:nvPr/>
        </p:nvSpPr>
        <p:spPr>
          <a:xfrm>
            <a:off x="1905000" y="6400800"/>
            <a:ext cx="7689476" cy="461664"/>
          </a:xfrm>
          <a:prstGeom prst="rect">
            <a:avLst/>
          </a:prstGeom>
          <a:noFill/>
          <a:ln>
            <a:noFill/>
          </a:ln>
        </p:spPr>
        <p:txBody>
          <a:bodyPr lIns="91425" tIns="45700" rIns="91425" bIns="45700" anchor="t" anchorCtr="0">
            <a:noAutofit/>
          </a:bodyPr>
          <a:lstStyle/>
          <a:p>
            <a:pPr>
              <a:buSzPct val="25000"/>
            </a:pPr>
            <a:r>
              <a:rPr lang="af" sz="1200">
                <a:solidFill>
                  <a:schemeClr val="dk1"/>
                </a:solidFill>
                <a:latin typeface="Calibri"/>
                <a:ea typeface="Calibri"/>
                <a:cs typeface="Calibri"/>
                <a:sym typeface="Calibri"/>
              </a:rPr>
              <a:t>License compatibility table by Creative Commons: </a:t>
            </a:r>
            <a:r>
              <a:rPr lang="af" sz="1200" u="sng">
                <a:solidFill>
                  <a:schemeClr val="hlink"/>
                </a:solidFill>
                <a:latin typeface="Calibri"/>
                <a:ea typeface="Calibri"/>
                <a:cs typeface="Calibri"/>
                <a:sym typeface="Calibri"/>
                <a:hlinkClick r:id="rId4"/>
              </a:rPr>
              <a:t>https://wiki.creativecommons.org/wiki/Wiki/cc_license_compatibility</a:t>
            </a:r>
            <a:r>
              <a:rPr lang="af" sz="1200">
                <a:solidFill>
                  <a:schemeClr val="dk1"/>
                </a:solidFill>
                <a:latin typeface="Calibri"/>
                <a:ea typeface="Calibri"/>
                <a:cs typeface="Calibri"/>
                <a:sym typeface="Calibri"/>
              </a:rPr>
              <a:t> </a:t>
            </a:r>
          </a:p>
          <a:p>
            <a:pPr>
              <a:buSzPct val="25000"/>
            </a:pPr>
            <a:r>
              <a:rPr lang="af" sz="1200">
                <a:solidFill>
                  <a:schemeClr val="dk1"/>
                </a:solidFill>
                <a:latin typeface="Calibri"/>
                <a:ea typeface="Calibri"/>
                <a:cs typeface="Calibri"/>
                <a:sym typeface="Calibri"/>
              </a:rPr>
              <a:t>This wiki is licensed to the public under a </a:t>
            </a:r>
            <a:r>
              <a:rPr lang="af" sz="1200" u="sng">
                <a:solidFill>
                  <a:schemeClr val="hlink"/>
                </a:solidFill>
                <a:latin typeface="Calibri"/>
                <a:ea typeface="Calibri"/>
                <a:cs typeface="Calibri"/>
                <a:sym typeface="Calibri"/>
                <a:hlinkClick r:id="rId5"/>
              </a:rPr>
              <a:t>Creative Commons Attribution 4.0</a:t>
            </a:r>
            <a:r>
              <a:rPr lang="af" sz="1200">
                <a:solidFill>
                  <a:schemeClr val="dk1"/>
                </a:solidFill>
                <a:latin typeface="Calibri"/>
                <a:ea typeface="Calibri"/>
                <a:cs typeface="Calibri"/>
                <a:sym typeface="Calibri"/>
              </a:rPr>
              <a:t> license.</a:t>
            </a:r>
          </a:p>
        </p:txBody>
      </p:sp>
    </p:spTree>
    <p:extLst>
      <p:ext uri="{BB962C8B-B14F-4D97-AF65-F5344CB8AC3E}">
        <p14:creationId xmlns:p14="http://schemas.microsoft.com/office/powerpoint/2010/main" val="2277728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835700" y="323860"/>
            <a:ext cx="8520600" cy="1741800"/>
          </a:xfrm>
          <a:prstGeom prst="rect">
            <a:avLst/>
          </a:prstGeom>
        </p:spPr>
        <p:txBody>
          <a:bodyPr vert="horz" lIns="91425" tIns="91425" rIns="91425" bIns="91425" rtlCol="0" anchor="t" anchorCtr="0">
            <a:noAutofit/>
          </a:bodyPr>
          <a:lstStyle/>
          <a:p>
            <a:r>
              <a:rPr lang="af"/>
              <a:t>Find an Image </a:t>
            </a:r>
          </a:p>
          <a:p>
            <a:r>
              <a:rPr lang="af"/>
              <a:t>What is its licence?</a:t>
            </a:r>
          </a:p>
        </p:txBody>
      </p:sp>
      <p:sp>
        <p:nvSpPr>
          <p:cNvPr id="206" name="Shape 206"/>
          <p:cNvSpPr txBox="1">
            <a:spLocks noGrp="1"/>
          </p:cNvSpPr>
          <p:nvPr>
            <p:ph type="body" idx="1"/>
          </p:nvPr>
        </p:nvSpPr>
        <p:spPr>
          <a:xfrm>
            <a:off x="1835701" y="2065708"/>
            <a:ext cx="8520600" cy="4555200"/>
          </a:xfrm>
          <a:prstGeom prst="rect">
            <a:avLst/>
          </a:prstGeom>
        </p:spPr>
        <p:txBody>
          <a:bodyPr vert="horz" lIns="91425" tIns="91425" rIns="91425" bIns="91425" rtlCol="0" anchor="t" anchorCtr="0">
            <a:noAutofit/>
          </a:bodyPr>
          <a:lstStyle/>
          <a:p>
            <a:pPr marL="457200" indent="-228600"/>
            <a:r>
              <a:rPr lang="af"/>
              <a:t>Wikimedia commons</a:t>
            </a:r>
          </a:p>
          <a:p>
            <a:pPr marL="457200" indent="-228600"/>
            <a:r>
              <a:rPr lang="af"/>
              <a:t>Google </a:t>
            </a:r>
          </a:p>
          <a:p>
            <a:pPr marL="457200" indent="-228600"/>
            <a:r>
              <a:rPr lang="af"/>
              <a:t>Flicker</a:t>
            </a:r>
          </a:p>
          <a:p>
            <a:pPr marL="457200" indent="-228600"/>
            <a:r>
              <a:rPr lang="af"/>
              <a:t>Pixabay</a:t>
            </a:r>
          </a:p>
          <a:p>
            <a:pPr marL="457200" indent="-228600"/>
            <a:r>
              <a:rPr lang="af"/>
              <a:t>Vimeo</a:t>
            </a:r>
          </a:p>
          <a:p>
            <a:pPr marL="457200" indent="-228600"/>
            <a:r>
              <a:rPr lang="af" u="sng">
                <a:solidFill>
                  <a:schemeClr val="hlink"/>
                </a:solidFill>
                <a:hlinkClick r:id="rId3"/>
              </a:rPr>
              <a:t>https://search.creativecommons.org/</a:t>
            </a:r>
          </a:p>
          <a:p>
            <a:pPr marL="457200" indent="-228600"/>
            <a:r>
              <a:rPr lang="af" u="sng">
                <a:solidFill>
                  <a:schemeClr val="hlink"/>
                </a:solidFill>
                <a:hlinkClick r:id="rId4"/>
              </a:rPr>
              <a:t>https://open4us.org/find-oer/#Photo/ImageSearch</a:t>
            </a:r>
            <a:r>
              <a:rPr lang="af"/>
              <a:t>  </a:t>
            </a:r>
            <a:br>
              <a:rPr lang="af"/>
            </a:br>
            <a:endParaRPr lang="af"/>
          </a:p>
        </p:txBody>
      </p:sp>
    </p:spTree>
    <p:extLst>
      <p:ext uri="{BB962C8B-B14F-4D97-AF65-F5344CB8AC3E}">
        <p14:creationId xmlns:p14="http://schemas.microsoft.com/office/powerpoint/2010/main" val="409232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981200" y="274637"/>
            <a:ext cx="8229600" cy="1143000"/>
          </a:xfrm>
          <a:prstGeom prst="rect">
            <a:avLst/>
          </a:prstGeom>
        </p:spPr>
        <p:txBody>
          <a:bodyPr vert="horz" lIns="91425" tIns="91425" rIns="91425" bIns="91425" rtlCol="0" anchor="ctr" anchorCtr="0">
            <a:noAutofit/>
          </a:bodyPr>
          <a:lstStyle/>
          <a:p>
            <a:pPr>
              <a:spcBef>
                <a:spcPts val="0"/>
              </a:spcBef>
            </a:pPr>
            <a:r>
              <a:rPr lang="af"/>
              <a:t>Attribution</a:t>
            </a:r>
          </a:p>
        </p:txBody>
      </p:sp>
      <p:pic>
        <p:nvPicPr>
          <p:cNvPr id="213" name="Shape 213"/>
          <p:cNvPicPr preferRelativeResize="0"/>
          <p:nvPr/>
        </p:nvPicPr>
        <p:blipFill rotWithShape="1">
          <a:blip r:embed="rId3">
            <a:alphaModFix/>
          </a:blip>
          <a:srcRect l="10813" t="16207" r="30799" b="29785"/>
          <a:stretch/>
        </p:blipFill>
        <p:spPr>
          <a:xfrm>
            <a:off x="3579875" y="2735226"/>
            <a:ext cx="6868502" cy="3573749"/>
          </a:xfrm>
          <a:prstGeom prst="rect">
            <a:avLst/>
          </a:prstGeom>
          <a:noFill/>
          <a:ln>
            <a:noFill/>
          </a:ln>
        </p:spPr>
      </p:pic>
      <p:sp>
        <p:nvSpPr>
          <p:cNvPr id="214" name="Shape 214"/>
          <p:cNvSpPr txBox="1"/>
          <p:nvPr/>
        </p:nvSpPr>
        <p:spPr>
          <a:xfrm>
            <a:off x="3001450" y="1267800"/>
            <a:ext cx="5749800" cy="670800"/>
          </a:xfrm>
          <a:prstGeom prst="rect">
            <a:avLst/>
          </a:prstGeom>
          <a:noFill/>
          <a:ln>
            <a:noFill/>
          </a:ln>
        </p:spPr>
        <p:txBody>
          <a:bodyPr lIns="91425" tIns="91425" rIns="91425" bIns="91425" anchor="t" anchorCtr="0">
            <a:noAutofit/>
          </a:bodyPr>
          <a:lstStyle/>
          <a:p>
            <a:r>
              <a:rPr lang="af" u="sng">
                <a:solidFill>
                  <a:schemeClr val="hlink"/>
                </a:solidFill>
                <a:hlinkClick r:id="rId4"/>
              </a:rPr>
              <a:t>https://wiki.creativecommons.org/wiki/Best_practices_for_attribution</a:t>
            </a:r>
            <a:r>
              <a:rPr lang="af"/>
              <a:t> </a:t>
            </a:r>
          </a:p>
        </p:txBody>
      </p:sp>
      <p:sp>
        <p:nvSpPr>
          <p:cNvPr id="215" name="Shape 215"/>
          <p:cNvSpPr txBox="1"/>
          <p:nvPr/>
        </p:nvSpPr>
        <p:spPr>
          <a:xfrm>
            <a:off x="1784550" y="6308975"/>
            <a:ext cx="8385300" cy="489300"/>
          </a:xfrm>
          <a:prstGeom prst="rect">
            <a:avLst/>
          </a:prstGeom>
          <a:noFill/>
          <a:ln>
            <a:noFill/>
          </a:ln>
        </p:spPr>
        <p:txBody>
          <a:bodyPr lIns="91425" tIns="91425" rIns="91425" bIns="91425" anchor="ctr" anchorCtr="0">
            <a:noAutofit/>
          </a:bodyPr>
          <a:lstStyle/>
          <a:p>
            <a:r>
              <a:rPr lang="af" u="sng">
                <a:solidFill>
                  <a:schemeClr val="hlink"/>
                </a:solidFill>
                <a:hlinkClick r:id="rId5"/>
              </a:rPr>
              <a:t>https://commons.wikimedia.org/wiki/File:Sydney_Opera_House,_botanic_gardens_1.jpg</a:t>
            </a:r>
            <a:r>
              <a:rPr lang="af"/>
              <a:t> </a:t>
            </a:r>
          </a:p>
        </p:txBody>
      </p:sp>
      <p:pic>
        <p:nvPicPr>
          <p:cNvPr id="216" name="Shape 216"/>
          <p:cNvPicPr preferRelativeResize="0"/>
          <p:nvPr/>
        </p:nvPicPr>
        <p:blipFill rotWithShape="1">
          <a:blip r:embed="rId6">
            <a:alphaModFix/>
          </a:blip>
          <a:srcRect l="11466" t="34762" r="31543" b="30304"/>
          <a:stretch/>
        </p:blipFill>
        <p:spPr>
          <a:xfrm>
            <a:off x="1843450" y="1986526"/>
            <a:ext cx="6397847" cy="2206151"/>
          </a:xfrm>
          <a:prstGeom prst="rect">
            <a:avLst/>
          </a:prstGeom>
          <a:noFill/>
          <a:ln w="38100"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48978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731" t="12476"/>
          <a:stretch/>
        </p:blipFill>
        <p:spPr>
          <a:xfrm>
            <a:off x="2057400" y="914400"/>
            <a:ext cx="8153400" cy="5618922"/>
          </a:xfrm>
          <a:prstGeom prst="rect">
            <a:avLst/>
          </a:prstGeom>
        </p:spPr>
      </p:pic>
      <p:sp>
        <p:nvSpPr>
          <p:cNvPr id="140" name="Shape 140"/>
          <p:cNvSpPr txBox="1"/>
          <p:nvPr/>
        </p:nvSpPr>
        <p:spPr>
          <a:xfrm>
            <a:off x="1981200" y="228600"/>
            <a:ext cx="8229600" cy="1143000"/>
          </a:xfrm>
          <a:prstGeom prst="rect">
            <a:avLst/>
          </a:prstGeom>
          <a:noFill/>
          <a:ln>
            <a:noFill/>
          </a:ln>
        </p:spPr>
        <p:txBody>
          <a:bodyPr lIns="91425" tIns="45700" rIns="91425" bIns="45700" anchor="t" anchorCtr="0">
            <a:noAutofit/>
          </a:bodyPr>
          <a:lstStyle/>
          <a:p>
            <a:pPr algn="ctr">
              <a:buSzPct val="25000"/>
            </a:pPr>
            <a:r>
              <a:rPr lang="en-US" sz="4000" dirty="0">
                <a:solidFill>
                  <a:schemeClr val="dk1"/>
                </a:solidFill>
                <a:latin typeface="Arial"/>
                <a:ea typeface="Arial"/>
                <a:cs typeface="Arial"/>
                <a:sym typeface="Arial"/>
              </a:rPr>
              <a:t>Textbook Costs Rise 6% Annually</a:t>
            </a:r>
          </a:p>
        </p:txBody>
      </p:sp>
      <p:sp>
        <p:nvSpPr>
          <p:cNvPr id="2" name="TextBox 1"/>
          <p:cNvSpPr txBox="1"/>
          <p:nvPr/>
        </p:nvSpPr>
        <p:spPr>
          <a:xfrm>
            <a:off x="1676400" y="6194469"/>
            <a:ext cx="4800600" cy="461665"/>
          </a:xfrm>
          <a:prstGeom prst="rect">
            <a:avLst/>
          </a:prstGeom>
          <a:noFill/>
        </p:spPr>
        <p:txBody>
          <a:bodyPr wrap="square" rtlCol="0">
            <a:spAutoFit/>
          </a:bodyPr>
          <a:lstStyle/>
          <a:p>
            <a:r>
              <a:rPr lang="en-US" sz="1200" dirty="0">
                <a:hlinkClick r:id="rId4"/>
              </a:rPr>
              <a:t>http://www.slideshare.net/UnaDaly/reducing-costs-for-ict-majors-with-the-california-affordability-textbook-act-2015-56835222</a:t>
            </a:r>
            <a:r>
              <a:rPr lang="en-US" sz="1200" dirty="0"/>
              <a:t> </a:t>
            </a:r>
          </a:p>
        </p:txBody>
      </p:sp>
    </p:spTree>
    <p:extLst>
      <p:ext uri="{BB962C8B-B14F-4D97-AF65-F5344CB8AC3E}">
        <p14:creationId xmlns:p14="http://schemas.microsoft.com/office/powerpoint/2010/main" val="4282633952"/>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noGrp="1"/>
          </p:cNvGraphicFramePr>
          <p:nvPr>
            <p:extLst/>
          </p:nvPr>
        </p:nvGraphicFramePr>
        <p:xfrm>
          <a:off x="1448321" y="1630680"/>
          <a:ext cx="9700096" cy="5227320"/>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12"/>
          <p:cNvSpPr>
            <a:spLocks noGrp="1"/>
          </p:cNvSpPr>
          <p:nvPr>
            <p:ph type="sldNum" sz="quarter" idx="12"/>
          </p:nvPr>
        </p:nvSpPr>
        <p:spPr/>
        <p:txBody>
          <a:bodyPr/>
          <a:lstStyle/>
          <a:p>
            <a:fld id="{DC159C00-7F88-9643-A9F2-76A2DBE32980}" type="slidenum">
              <a:rPr lang="en-US" smtClean="0">
                <a:solidFill>
                  <a:prstClr val="black">
                    <a:tint val="75000"/>
                  </a:prstClr>
                </a:solidFill>
                <a:latin typeface="Calibri"/>
              </a:rPr>
              <a:pPr/>
              <a:t>20</a:t>
            </a:fld>
            <a:endParaRPr lang="en-US">
              <a:solidFill>
                <a:prstClr val="black">
                  <a:tint val="75000"/>
                </a:prstClr>
              </a:solidFill>
              <a:latin typeface="Calibri"/>
            </a:endParaRPr>
          </a:p>
        </p:txBody>
      </p:sp>
      <p:sp>
        <p:nvSpPr>
          <p:cNvPr id="11" name="TextBox 10"/>
          <p:cNvSpPr txBox="1"/>
          <p:nvPr/>
        </p:nvSpPr>
        <p:spPr>
          <a:xfrm>
            <a:off x="1524000" y="-2710"/>
            <a:ext cx="9144000" cy="1107996"/>
          </a:xfrm>
          <a:prstGeom prst="rect">
            <a:avLst/>
          </a:prstGeom>
          <a:solidFill>
            <a:schemeClr val="tx1"/>
          </a:solidFill>
        </p:spPr>
        <p:txBody>
          <a:bodyPr wrap="square" rtlCol="0">
            <a:spAutoFit/>
          </a:bodyPr>
          <a:lstStyle/>
          <a:p>
            <a:pPr algn="ctr" defTabSz="457200"/>
            <a:r>
              <a:rPr lang="en-US" sz="3600" dirty="0">
                <a:solidFill>
                  <a:prstClr val="white"/>
                </a:solidFill>
                <a:latin typeface="Gill Sans"/>
                <a:cs typeface="Gill Sans"/>
              </a:rPr>
              <a:t>Exam Performance: BC Campus</a:t>
            </a:r>
          </a:p>
          <a:p>
            <a:pPr algn="ctr" defTabSz="457200"/>
            <a:r>
              <a:rPr lang="en-US" sz="3000" dirty="0">
                <a:solidFill>
                  <a:srgbClr val="C00000"/>
                </a:solidFill>
                <a:latin typeface="Gill Sans"/>
                <a:cs typeface="Gill Sans"/>
              </a:rPr>
              <a:t>Traditional</a:t>
            </a:r>
            <a:r>
              <a:rPr lang="en-US" sz="3000" dirty="0">
                <a:solidFill>
                  <a:srgbClr val="00B050"/>
                </a:solidFill>
                <a:latin typeface="Gill Sans"/>
                <a:cs typeface="Gill Sans"/>
              </a:rPr>
              <a:t> </a:t>
            </a:r>
            <a:r>
              <a:rPr lang="en-US" sz="3000" dirty="0">
                <a:solidFill>
                  <a:prstClr val="white"/>
                </a:solidFill>
                <a:latin typeface="Gill Sans"/>
                <a:cs typeface="Gill Sans"/>
              </a:rPr>
              <a:t>vs</a:t>
            </a:r>
            <a:r>
              <a:rPr lang="en-US" sz="3000" dirty="0">
                <a:solidFill>
                  <a:prstClr val="black"/>
                </a:solidFill>
                <a:latin typeface="Gill Sans"/>
                <a:cs typeface="Gill Sans"/>
              </a:rPr>
              <a:t>. </a:t>
            </a:r>
            <a:r>
              <a:rPr lang="en-US" sz="3000" dirty="0">
                <a:solidFill>
                  <a:srgbClr val="FFC000"/>
                </a:solidFill>
                <a:latin typeface="Gill Sans"/>
                <a:cs typeface="Gill Sans"/>
              </a:rPr>
              <a:t>Open Print </a:t>
            </a:r>
            <a:r>
              <a:rPr lang="en-US" sz="3000" dirty="0">
                <a:solidFill>
                  <a:prstClr val="white"/>
                </a:solidFill>
                <a:latin typeface="Gill Sans"/>
                <a:cs typeface="Gill Sans"/>
              </a:rPr>
              <a:t>vs</a:t>
            </a:r>
            <a:r>
              <a:rPr lang="en-US" sz="3000" dirty="0">
                <a:solidFill>
                  <a:prstClr val="black"/>
                </a:solidFill>
                <a:latin typeface="Gill Sans"/>
                <a:cs typeface="Gill Sans"/>
              </a:rPr>
              <a:t>. </a:t>
            </a:r>
            <a:r>
              <a:rPr lang="en-US" sz="3000" dirty="0">
                <a:solidFill>
                  <a:srgbClr val="00B050"/>
                </a:solidFill>
                <a:latin typeface="Gill Sans"/>
                <a:cs typeface="Gill Sans"/>
              </a:rPr>
              <a:t>Open Digital</a:t>
            </a:r>
          </a:p>
        </p:txBody>
      </p:sp>
      <p:sp>
        <p:nvSpPr>
          <p:cNvPr id="6" name="TextBox 5"/>
          <p:cNvSpPr txBox="1"/>
          <p:nvPr/>
        </p:nvSpPr>
        <p:spPr>
          <a:xfrm>
            <a:off x="3221970" y="1892508"/>
            <a:ext cx="1229824" cy="477054"/>
          </a:xfrm>
          <a:prstGeom prst="rect">
            <a:avLst/>
          </a:prstGeom>
          <a:noFill/>
        </p:spPr>
        <p:txBody>
          <a:bodyPr wrap="none" rtlCol="0">
            <a:spAutoFit/>
          </a:bodyPr>
          <a:lstStyle/>
          <a:p>
            <a:pPr defTabSz="457200"/>
            <a:r>
              <a:rPr lang="en-CA" sz="2500" b="1" i="1" dirty="0">
                <a:solidFill>
                  <a:prstClr val="black"/>
                </a:solidFill>
                <a:latin typeface="Calibri"/>
              </a:rPr>
              <a:t>p</a:t>
            </a:r>
            <a:r>
              <a:rPr lang="en-CA" sz="2500" b="1" dirty="0">
                <a:solidFill>
                  <a:prstClr val="black"/>
                </a:solidFill>
                <a:latin typeface="Calibri"/>
              </a:rPr>
              <a:t> &lt; 0.05</a:t>
            </a:r>
          </a:p>
        </p:txBody>
      </p:sp>
      <p:sp>
        <p:nvSpPr>
          <p:cNvPr id="16" name="TextBox 15"/>
          <p:cNvSpPr txBox="1"/>
          <p:nvPr/>
        </p:nvSpPr>
        <p:spPr>
          <a:xfrm>
            <a:off x="5601431" y="1892508"/>
            <a:ext cx="484428" cy="477054"/>
          </a:xfrm>
          <a:prstGeom prst="rect">
            <a:avLst/>
          </a:prstGeom>
          <a:noFill/>
        </p:spPr>
        <p:txBody>
          <a:bodyPr wrap="none" rtlCol="0">
            <a:spAutoFit/>
          </a:bodyPr>
          <a:lstStyle/>
          <a:p>
            <a:pPr defTabSz="457200"/>
            <a:r>
              <a:rPr lang="en-CA" sz="2500" b="1" dirty="0">
                <a:solidFill>
                  <a:prstClr val="black"/>
                </a:solidFill>
                <a:latin typeface="Calibri"/>
              </a:rPr>
              <a:t>ns</a:t>
            </a:r>
          </a:p>
        </p:txBody>
      </p:sp>
      <p:sp>
        <p:nvSpPr>
          <p:cNvPr id="17" name="TextBox 16"/>
          <p:cNvSpPr txBox="1"/>
          <p:nvPr/>
        </p:nvSpPr>
        <p:spPr>
          <a:xfrm>
            <a:off x="7834986" y="1886321"/>
            <a:ext cx="484428" cy="477054"/>
          </a:xfrm>
          <a:prstGeom prst="rect">
            <a:avLst/>
          </a:prstGeom>
          <a:noFill/>
        </p:spPr>
        <p:txBody>
          <a:bodyPr wrap="none" rtlCol="0">
            <a:spAutoFit/>
          </a:bodyPr>
          <a:lstStyle/>
          <a:p>
            <a:pPr defTabSz="457200"/>
            <a:r>
              <a:rPr lang="en-CA" sz="2500" b="1" dirty="0">
                <a:solidFill>
                  <a:prstClr val="black"/>
                </a:solidFill>
                <a:latin typeface="Calibri"/>
              </a:rPr>
              <a:t>ns</a:t>
            </a:r>
          </a:p>
        </p:txBody>
      </p:sp>
      <p:sp>
        <p:nvSpPr>
          <p:cNvPr id="18" name="Left Brace 17"/>
          <p:cNvSpPr/>
          <p:nvPr/>
        </p:nvSpPr>
        <p:spPr>
          <a:xfrm rot="5400000">
            <a:off x="3406479" y="1798699"/>
            <a:ext cx="474453" cy="1616178"/>
          </a:xfrm>
          <a:prstGeom prst="leftBrace">
            <a:avLst/>
          </a:prstGeom>
          <a:ln w="25400"/>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txBody>
          <a:bodyPr rtlCol="0" anchor="ctr"/>
          <a:lstStyle/>
          <a:p>
            <a:pPr algn="ctr" defTabSz="457200"/>
            <a:endParaRPr lang="en-CA" b="1">
              <a:solidFill>
                <a:prstClr val="black"/>
              </a:solidFill>
              <a:latin typeface="Calibri"/>
            </a:endParaRPr>
          </a:p>
        </p:txBody>
      </p:sp>
      <p:sp>
        <p:nvSpPr>
          <p:cNvPr id="19" name="Left Brace 18"/>
          <p:cNvSpPr/>
          <p:nvPr/>
        </p:nvSpPr>
        <p:spPr>
          <a:xfrm rot="5400000">
            <a:off x="5553613" y="1770068"/>
            <a:ext cx="474453" cy="1616178"/>
          </a:xfrm>
          <a:prstGeom prst="leftBrace">
            <a:avLst/>
          </a:prstGeom>
          <a:ln w="25400"/>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txBody>
          <a:bodyPr rtlCol="0" anchor="ctr"/>
          <a:lstStyle/>
          <a:p>
            <a:pPr algn="ctr" defTabSz="457200"/>
            <a:endParaRPr lang="en-CA" b="1">
              <a:solidFill>
                <a:prstClr val="black"/>
              </a:solidFill>
              <a:latin typeface="Calibri"/>
            </a:endParaRPr>
          </a:p>
        </p:txBody>
      </p:sp>
      <p:sp>
        <p:nvSpPr>
          <p:cNvPr id="20" name="Left Brace 19"/>
          <p:cNvSpPr/>
          <p:nvPr/>
        </p:nvSpPr>
        <p:spPr>
          <a:xfrm rot="5400000">
            <a:off x="7846371" y="1754432"/>
            <a:ext cx="474453" cy="1616178"/>
          </a:xfrm>
          <a:prstGeom prst="leftBrace">
            <a:avLst/>
          </a:prstGeom>
          <a:ln w="25400"/>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txBody>
          <a:bodyPr rtlCol="0" anchor="ctr"/>
          <a:lstStyle/>
          <a:p>
            <a:pPr algn="ctr" defTabSz="457200"/>
            <a:endParaRPr lang="en-CA" b="1">
              <a:solidFill>
                <a:prstClr val="black"/>
              </a:solidFill>
              <a:latin typeface="Calibri"/>
            </a:endParaRPr>
          </a:p>
        </p:txBody>
      </p:sp>
    </p:spTree>
    <p:extLst>
      <p:ext uri="{BB962C8B-B14F-4D97-AF65-F5344CB8AC3E}">
        <p14:creationId xmlns:p14="http://schemas.microsoft.com/office/powerpoint/2010/main" val="2164872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24000" y="1376217"/>
          <a:ext cx="9144000" cy="4551680"/>
        </p:xfrm>
        <a:graphic>
          <a:graphicData uri="http://schemas.openxmlformats.org/drawingml/2006/table">
            <a:tbl>
              <a:tblPr firstRow="1" bandRow="1">
                <a:tableStyleId>{073A0DAA-6AF3-43AB-8588-CEC1D06C72B9}</a:tableStyleId>
              </a:tblPr>
              <a:tblGrid>
                <a:gridCol w="3632200">
                  <a:extLst>
                    <a:ext uri="{9D8B030D-6E8A-4147-A177-3AD203B41FA5}">
                      <a16:colId xmlns:a16="http://schemas.microsoft.com/office/drawing/2014/main" val="20000"/>
                    </a:ext>
                  </a:extLst>
                </a:gridCol>
                <a:gridCol w="11557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22300">
                  <a:extLst>
                    <a:ext uri="{9D8B030D-6E8A-4147-A177-3AD203B41FA5}">
                      <a16:colId xmlns:a16="http://schemas.microsoft.com/office/drawing/2014/main" val="20004"/>
                    </a:ext>
                  </a:extLst>
                </a:gridCol>
                <a:gridCol w="647700">
                  <a:extLst>
                    <a:ext uri="{9D8B030D-6E8A-4147-A177-3AD203B41FA5}">
                      <a16:colId xmlns:a16="http://schemas.microsoft.com/office/drawing/2014/main" val="20005"/>
                    </a:ext>
                  </a:extLst>
                </a:gridCol>
                <a:gridCol w="6731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203200">
                <a:tc>
                  <a:txBody>
                    <a:bodyPr/>
                    <a:lstStyle/>
                    <a:p>
                      <a:endParaRPr lang="en-CA" dirty="0"/>
                    </a:p>
                  </a:txBody>
                  <a:tcPr/>
                </a:tc>
                <a:tc>
                  <a:txBody>
                    <a:bodyPr/>
                    <a:lstStyle/>
                    <a:p>
                      <a:r>
                        <a:rPr lang="en-CA" dirty="0"/>
                        <a:t>Not at all</a:t>
                      </a:r>
                    </a:p>
                    <a:p>
                      <a:pPr algn="ctr"/>
                      <a:r>
                        <a:rPr lang="en-CA" dirty="0"/>
                        <a:t>1</a:t>
                      </a:r>
                    </a:p>
                  </a:txBody>
                  <a:tcPr/>
                </a:tc>
                <a:tc>
                  <a:txBody>
                    <a:bodyPr/>
                    <a:lstStyle/>
                    <a:p>
                      <a:pPr algn="ctr"/>
                      <a:endParaRPr lang="en-CA" dirty="0"/>
                    </a:p>
                    <a:p>
                      <a:pPr algn="ctr"/>
                      <a:r>
                        <a:rPr lang="en-CA" dirty="0"/>
                        <a:t>2</a:t>
                      </a:r>
                    </a:p>
                  </a:txBody>
                  <a:tcPr/>
                </a:tc>
                <a:tc>
                  <a:txBody>
                    <a:bodyPr/>
                    <a:lstStyle/>
                    <a:p>
                      <a:pPr algn="ctr"/>
                      <a:endParaRPr lang="en-CA" dirty="0"/>
                    </a:p>
                    <a:p>
                      <a:pPr algn="ctr"/>
                      <a:r>
                        <a:rPr lang="en-CA" dirty="0"/>
                        <a:t>3</a:t>
                      </a:r>
                    </a:p>
                  </a:txBody>
                  <a:tcPr/>
                </a:tc>
                <a:tc>
                  <a:txBody>
                    <a:bodyPr/>
                    <a:lstStyle/>
                    <a:p>
                      <a:pPr algn="ctr"/>
                      <a:endParaRPr lang="en-CA" dirty="0"/>
                    </a:p>
                    <a:p>
                      <a:pPr algn="ctr"/>
                      <a:r>
                        <a:rPr lang="en-CA" dirty="0"/>
                        <a:t>4</a:t>
                      </a:r>
                    </a:p>
                  </a:txBody>
                  <a:tcPr/>
                </a:tc>
                <a:tc>
                  <a:txBody>
                    <a:bodyPr/>
                    <a:lstStyle/>
                    <a:p>
                      <a:pPr algn="ctr"/>
                      <a:endParaRPr lang="en-CA" dirty="0"/>
                    </a:p>
                    <a:p>
                      <a:pPr algn="ctr"/>
                      <a:r>
                        <a:rPr lang="en-CA" dirty="0"/>
                        <a:t>5</a:t>
                      </a:r>
                    </a:p>
                  </a:txBody>
                  <a:tcPr/>
                </a:tc>
                <a:tc>
                  <a:txBody>
                    <a:bodyPr/>
                    <a:lstStyle/>
                    <a:p>
                      <a:pPr algn="ctr"/>
                      <a:endParaRPr lang="en-CA" dirty="0"/>
                    </a:p>
                    <a:p>
                      <a:pPr algn="ctr"/>
                      <a:r>
                        <a:rPr lang="en-CA" dirty="0"/>
                        <a:t>6</a:t>
                      </a:r>
                    </a:p>
                  </a:txBody>
                  <a:tcPr/>
                </a:tc>
                <a:tc>
                  <a:txBody>
                    <a:bodyPr/>
                    <a:lstStyle/>
                    <a:p>
                      <a:r>
                        <a:rPr lang="en-CA" sz="1600" dirty="0"/>
                        <a:t>Very Much</a:t>
                      </a:r>
                    </a:p>
                    <a:p>
                      <a:pPr algn="ctr"/>
                      <a:r>
                        <a:rPr lang="en-CA" sz="1600" dirty="0"/>
                        <a:t>7</a:t>
                      </a:r>
                    </a:p>
                  </a:txBody>
                  <a:tcPr/>
                </a:tc>
                <a:extLst>
                  <a:ext uri="{0D108BD9-81ED-4DB2-BD59-A6C34878D82A}">
                    <a16:rowId xmlns:a16="http://schemas.microsoft.com/office/drawing/2014/main" val="10000"/>
                  </a:ext>
                </a:extLst>
              </a:tr>
              <a:tr h="558800">
                <a:tc>
                  <a:txBody>
                    <a:bodyPr/>
                    <a:lstStyle/>
                    <a:p>
                      <a:r>
                        <a:rPr lang="en-CA" sz="2000" dirty="0"/>
                        <a:t>Writing is clear</a:t>
                      </a:r>
                      <a:endParaRPr lang="en-CA" sz="2000" b="1"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1"/>
                  </a:ext>
                </a:extLst>
              </a:tr>
              <a:tr h="558800">
                <a:tc>
                  <a:txBody>
                    <a:bodyPr/>
                    <a:lstStyle/>
                    <a:p>
                      <a:r>
                        <a:rPr lang="en-US" sz="2000" dirty="0"/>
                        <a:t>Writing is engaging</a:t>
                      </a:r>
                      <a:endParaRPr lang="en-US" sz="2000" b="1" dirty="0"/>
                    </a:p>
                  </a:txBody>
                  <a:tcPr/>
                </a:tc>
                <a:tc>
                  <a:txBody>
                    <a:bodyPr/>
                    <a:lstStyle/>
                    <a:p>
                      <a:endParaRPr lang="en-CA"/>
                    </a:p>
                  </a:txBody>
                  <a:tcPr/>
                </a:tc>
                <a:tc>
                  <a:txBody>
                    <a:bodyPr/>
                    <a:lstStyle/>
                    <a:p>
                      <a:endParaRPr lang="en-CA" dirty="0"/>
                    </a:p>
                  </a:txBody>
                  <a:tcPr/>
                </a:tc>
                <a:tc>
                  <a:txBody>
                    <a:bodyPr/>
                    <a:lstStyle/>
                    <a:p>
                      <a:endParaRPr lang="en-CA"/>
                    </a:p>
                  </a:txBody>
                  <a:tcPr/>
                </a:tc>
                <a:tc>
                  <a:txBody>
                    <a:bodyPr/>
                    <a:lstStyle/>
                    <a:p>
                      <a:endParaRPr lang="en-CA" dirty="0"/>
                    </a:p>
                  </a:txBody>
                  <a:tcPr/>
                </a:tc>
                <a:tc>
                  <a:txBody>
                    <a:bodyPr/>
                    <a:lstStyle/>
                    <a:p>
                      <a:endParaRPr lang="en-CA" dirty="0"/>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10002"/>
                  </a:ext>
                </a:extLst>
              </a:tr>
              <a:tr h="5588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dirty="0"/>
                        <a:t>Research examples helpful</a:t>
                      </a:r>
                      <a:endParaRPr lang="en-CA" sz="2000" b="1" dirty="0"/>
                    </a:p>
                  </a:txBody>
                  <a:tcPr/>
                </a:tc>
                <a:tc>
                  <a:txBody>
                    <a:bodyPr/>
                    <a:lstStyle/>
                    <a:p>
                      <a:endParaRPr lang="en-CA" dirty="0"/>
                    </a:p>
                  </a:txBody>
                  <a:tcPr/>
                </a:tc>
                <a:tc>
                  <a:txBody>
                    <a:bodyPr/>
                    <a:lstStyle/>
                    <a:p>
                      <a:endParaRPr lang="en-CA" dirty="0"/>
                    </a:p>
                  </a:txBody>
                  <a:tcPr/>
                </a:tc>
                <a:tc>
                  <a:txBody>
                    <a:bodyPr/>
                    <a:lstStyle/>
                    <a:p>
                      <a:endParaRPr lang="en-CA"/>
                    </a:p>
                  </a:txBody>
                  <a:tcPr/>
                </a:tc>
                <a:tc>
                  <a:txBody>
                    <a:bodyPr/>
                    <a:lstStyle/>
                    <a:p>
                      <a:endParaRPr lang="en-CA" dirty="0"/>
                    </a:p>
                  </a:txBody>
                  <a:tcPr/>
                </a:tc>
                <a:tc>
                  <a:txBody>
                    <a:bodyPr/>
                    <a:lstStyle/>
                    <a:p>
                      <a:endParaRPr lang="en-CA" dirty="0"/>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10003"/>
                  </a:ext>
                </a:extLst>
              </a:tr>
              <a:tr h="558800">
                <a:tc>
                  <a:txBody>
                    <a:bodyPr/>
                    <a:lstStyle/>
                    <a:p>
                      <a:r>
                        <a:rPr lang="en-CA" sz="2000" dirty="0"/>
                        <a:t>Everyday examples relevant</a:t>
                      </a:r>
                      <a:endParaRPr lang="en-CA" sz="2000" b="1"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dirty="0"/>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10004"/>
                  </a:ext>
                </a:extLst>
              </a:tr>
              <a:tr h="558800">
                <a:tc>
                  <a:txBody>
                    <a:bodyPr/>
                    <a:lstStyle/>
                    <a:p>
                      <a:r>
                        <a:rPr lang="en-CA" sz="2000" dirty="0"/>
                        <a:t>Everyday examples helpful</a:t>
                      </a:r>
                      <a:endParaRPr lang="en-CA" sz="2000" b="1"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10005"/>
                  </a:ext>
                </a:extLst>
              </a:tr>
              <a:tr h="558800">
                <a:tc>
                  <a:txBody>
                    <a:bodyPr/>
                    <a:lstStyle/>
                    <a:p>
                      <a:r>
                        <a:rPr lang="en-CA" sz="2000" dirty="0"/>
                        <a:t>Adequate number of study aids</a:t>
                      </a:r>
                      <a:endParaRPr lang="en-CA" sz="2000" b="1"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dirty="0"/>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10006"/>
                  </a:ext>
                </a:extLst>
              </a:tr>
              <a:tr h="558800">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CA" sz="2000" dirty="0"/>
                        <a:t>Helpful</a:t>
                      </a:r>
                      <a:r>
                        <a:rPr lang="en-CA" sz="2000" baseline="0" dirty="0"/>
                        <a:t> study aids</a:t>
                      </a:r>
                      <a:endParaRPr lang="en-CA" sz="2000" b="1"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10007"/>
                  </a:ext>
                </a:extLst>
              </a:tr>
            </a:tbl>
          </a:graphicData>
        </a:graphic>
      </p:graphicFrame>
      <p:sp>
        <p:nvSpPr>
          <p:cNvPr id="12" name="Flowchart: Connector 11"/>
          <p:cNvSpPr/>
          <p:nvPr/>
        </p:nvSpPr>
        <p:spPr>
          <a:xfrm>
            <a:off x="8026447" y="2054672"/>
            <a:ext cx="546100" cy="469900"/>
          </a:xfrm>
          <a:prstGeom prst="flowChartConnector">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a:solidFill>
                <a:prstClr val="white"/>
              </a:solidFill>
              <a:latin typeface="Calibri"/>
            </a:endParaRPr>
          </a:p>
        </p:txBody>
      </p:sp>
      <p:sp>
        <p:nvSpPr>
          <p:cNvPr id="13" name="Flowchart: Connector 12"/>
          <p:cNvSpPr/>
          <p:nvPr/>
        </p:nvSpPr>
        <p:spPr>
          <a:xfrm>
            <a:off x="8356297" y="2055975"/>
            <a:ext cx="546100" cy="469900"/>
          </a:xfrm>
          <a:prstGeom prst="flowChartConnector">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dirty="0">
              <a:solidFill>
                <a:prstClr val="white"/>
              </a:solidFill>
              <a:latin typeface="Calibri"/>
            </a:endParaRPr>
          </a:p>
        </p:txBody>
      </p:sp>
      <p:sp>
        <p:nvSpPr>
          <p:cNvPr id="25" name="Flowchart: Connector 12"/>
          <p:cNvSpPr/>
          <p:nvPr/>
        </p:nvSpPr>
        <p:spPr>
          <a:xfrm>
            <a:off x="8464477" y="2043997"/>
            <a:ext cx="546100" cy="469900"/>
          </a:xfrm>
          <a:prstGeom prst="flowChartConnector">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dirty="0">
              <a:solidFill>
                <a:prstClr val="white"/>
              </a:solidFill>
              <a:latin typeface="Calibri"/>
            </a:endParaRPr>
          </a:p>
        </p:txBody>
      </p:sp>
      <p:sp>
        <p:nvSpPr>
          <p:cNvPr id="26" name="Flowchart: Connector 11"/>
          <p:cNvSpPr/>
          <p:nvPr/>
        </p:nvSpPr>
        <p:spPr>
          <a:xfrm>
            <a:off x="7507416" y="2610443"/>
            <a:ext cx="546100" cy="469900"/>
          </a:xfrm>
          <a:prstGeom prst="flowChartConnector">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a:solidFill>
                <a:prstClr val="white"/>
              </a:solidFill>
              <a:latin typeface="Calibri"/>
            </a:endParaRPr>
          </a:p>
        </p:txBody>
      </p:sp>
      <p:sp>
        <p:nvSpPr>
          <p:cNvPr id="28" name="Flowchart: Connector 12"/>
          <p:cNvSpPr/>
          <p:nvPr/>
        </p:nvSpPr>
        <p:spPr>
          <a:xfrm>
            <a:off x="7822050" y="2599767"/>
            <a:ext cx="546100" cy="469900"/>
          </a:xfrm>
          <a:prstGeom prst="flowChartConnector">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dirty="0">
              <a:solidFill>
                <a:prstClr val="white"/>
              </a:solidFill>
              <a:latin typeface="Calibri"/>
            </a:endParaRPr>
          </a:p>
        </p:txBody>
      </p:sp>
      <p:sp>
        <p:nvSpPr>
          <p:cNvPr id="27" name="Flowchart: Connector 12"/>
          <p:cNvSpPr/>
          <p:nvPr/>
        </p:nvSpPr>
        <p:spPr>
          <a:xfrm>
            <a:off x="8083760" y="2597890"/>
            <a:ext cx="546100" cy="469900"/>
          </a:xfrm>
          <a:prstGeom prst="flowChartConnector">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dirty="0">
              <a:solidFill>
                <a:prstClr val="white"/>
              </a:solidFill>
              <a:latin typeface="Calibri"/>
            </a:endParaRPr>
          </a:p>
        </p:txBody>
      </p:sp>
      <p:sp>
        <p:nvSpPr>
          <p:cNvPr id="14" name="Flowchart: Connector 11"/>
          <p:cNvSpPr/>
          <p:nvPr/>
        </p:nvSpPr>
        <p:spPr>
          <a:xfrm>
            <a:off x="8089321" y="3183454"/>
            <a:ext cx="546100" cy="469900"/>
          </a:xfrm>
          <a:prstGeom prst="flowChartConnector">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a:solidFill>
                <a:prstClr val="white"/>
              </a:solidFill>
              <a:latin typeface="Calibri"/>
            </a:endParaRPr>
          </a:p>
        </p:txBody>
      </p:sp>
      <p:sp>
        <p:nvSpPr>
          <p:cNvPr id="15" name="Flowchart: Connector 12"/>
          <p:cNvSpPr/>
          <p:nvPr/>
        </p:nvSpPr>
        <p:spPr>
          <a:xfrm>
            <a:off x="8362383" y="3172778"/>
            <a:ext cx="546100" cy="469900"/>
          </a:xfrm>
          <a:prstGeom prst="flowChartConnector">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dirty="0">
              <a:solidFill>
                <a:prstClr val="white"/>
              </a:solidFill>
              <a:latin typeface="Calibri"/>
            </a:endParaRPr>
          </a:p>
        </p:txBody>
      </p:sp>
      <p:sp>
        <p:nvSpPr>
          <p:cNvPr id="16" name="Flowchart: Connector 12"/>
          <p:cNvSpPr/>
          <p:nvPr/>
        </p:nvSpPr>
        <p:spPr>
          <a:xfrm>
            <a:off x="8575312" y="3171192"/>
            <a:ext cx="546100" cy="469900"/>
          </a:xfrm>
          <a:prstGeom prst="flowChartConnector">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dirty="0">
              <a:solidFill>
                <a:prstClr val="white"/>
              </a:solidFill>
              <a:latin typeface="Calibri"/>
            </a:endParaRPr>
          </a:p>
        </p:txBody>
      </p:sp>
      <p:sp>
        <p:nvSpPr>
          <p:cNvPr id="17" name="Flowchart: Connector 11"/>
          <p:cNvSpPr/>
          <p:nvPr/>
        </p:nvSpPr>
        <p:spPr>
          <a:xfrm>
            <a:off x="8075465" y="3740390"/>
            <a:ext cx="546100" cy="469900"/>
          </a:xfrm>
          <a:prstGeom prst="flowChartConnector">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a:solidFill>
                <a:prstClr val="white"/>
              </a:solidFill>
              <a:latin typeface="Calibri"/>
            </a:endParaRPr>
          </a:p>
        </p:txBody>
      </p:sp>
      <p:sp>
        <p:nvSpPr>
          <p:cNvPr id="18" name="Flowchart: Connector 12"/>
          <p:cNvSpPr/>
          <p:nvPr/>
        </p:nvSpPr>
        <p:spPr>
          <a:xfrm>
            <a:off x="8251544" y="3743569"/>
            <a:ext cx="546100" cy="469900"/>
          </a:xfrm>
          <a:prstGeom prst="flowChartConnector">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dirty="0">
              <a:solidFill>
                <a:prstClr val="white"/>
              </a:solidFill>
              <a:latin typeface="Calibri"/>
            </a:endParaRPr>
          </a:p>
        </p:txBody>
      </p:sp>
      <p:sp>
        <p:nvSpPr>
          <p:cNvPr id="19" name="Flowchart: Connector 12"/>
          <p:cNvSpPr/>
          <p:nvPr/>
        </p:nvSpPr>
        <p:spPr>
          <a:xfrm>
            <a:off x="8700002" y="3741981"/>
            <a:ext cx="546100" cy="469900"/>
          </a:xfrm>
          <a:prstGeom prst="flowChartConnector">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dirty="0">
              <a:solidFill>
                <a:prstClr val="white"/>
              </a:solidFill>
              <a:latin typeface="Calibri"/>
            </a:endParaRPr>
          </a:p>
        </p:txBody>
      </p:sp>
      <p:sp>
        <p:nvSpPr>
          <p:cNvPr id="20" name="Flowchart: Connector 11"/>
          <p:cNvSpPr/>
          <p:nvPr/>
        </p:nvSpPr>
        <p:spPr>
          <a:xfrm>
            <a:off x="8020046" y="4297325"/>
            <a:ext cx="546100" cy="469900"/>
          </a:xfrm>
          <a:prstGeom prst="flowChartConnector">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a:solidFill>
                <a:prstClr val="white"/>
              </a:solidFill>
              <a:latin typeface="Calibri"/>
            </a:endParaRPr>
          </a:p>
        </p:txBody>
      </p:sp>
      <p:sp>
        <p:nvSpPr>
          <p:cNvPr id="21" name="Flowchart: Connector 12"/>
          <p:cNvSpPr/>
          <p:nvPr/>
        </p:nvSpPr>
        <p:spPr>
          <a:xfrm>
            <a:off x="8417801" y="4286653"/>
            <a:ext cx="546100" cy="469900"/>
          </a:xfrm>
          <a:prstGeom prst="flowChartConnector">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dirty="0">
              <a:solidFill>
                <a:prstClr val="white"/>
              </a:solidFill>
              <a:latin typeface="Calibri"/>
            </a:endParaRPr>
          </a:p>
        </p:txBody>
      </p:sp>
      <p:sp>
        <p:nvSpPr>
          <p:cNvPr id="22" name="Flowchart: Connector 12"/>
          <p:cNvSpPr/>
          <p:nvPr/>
        </p:nvSpPr>
        <p:spPr>
          <a:xfrm>
            <a:off x="8672295" y="4285063"/>
            <a:ext cx="546100" cy="469900"/>
          </a:xfrm>
          <a:prstGeom prst="flowChartConnector">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dirty="0">
              <a:solidFill>
                <a:prstClr val="white"/>
              </a:solidFill>
              <a:latin typeface="Calibri"/>
            </a:endParaRPr>
          </a:p>
        </p:txBody>
      </p:sp>
      <p:sp>
        <p:nvSpPr>
          <p:cNvPr id="29" name="Flowchart: Connector 11"/>
          <p:cNvSpPr/>
          <p:nvPr/>
        </p:nvSpPr>
        <p:spPr>
          <a:xfrm>
            <a:off x="7751472" y="4859151"/>
            <a:ext cx="546100" cy="469900"/>
          </a:xfrm>
          <a:prstGeom prst="flowChartConnector">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a:solidFill>
                <a:prstClr val="white"/>
              </a:solidFill>
              <a:latin typeface="Calibri"/>
            </a:endParaRPr>
          </a:p>
        </p:txBody>
      </p:sp>
      <p:sp>
        <p:nvSpPr>
          <p:cNvPr id="30" name="Flowchart: Connector 12"/>
          <p:cNvSpPr/>
          <p:nvPr/>
        </p:nvSpPr>
        <p:spPr>
          <a:xfrm>
            <a:off x="8102325" y="4841446"/>
            <a:ext cx="546100" cy="469900"/>
          </a:xfrm>
          <a:prstGeom prst="flowChartConnector">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dirty="0">
              <a:solidFill>
                <a:prstClr val="white"/>
              </a:solidFill>
              <a:latin typeface="Calibri"/>
            </a:endParaRPr>
          </a:p>
        </p:txBody>
      </p:sp>
      <p:sp>
        <p:nvSpPr>
          <p:cNvPr id="31" name="Flowchart: Connector 12"/>
          <p:cNvSpPr/>
          <p:nvPr/>
        </p:nvSpPr>
        <p:spPr>
          <a:xfrm>
            <a:off x="8362808" y="4847317"/>
            <a:ext cx="546100" cy="469900"/>
          </a:xfrm>
          <a:prstGeom prst="flowChartConnector">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dirty="0">
              <a:solidFill>
                <a:prstClr val="white"/>
              </a:solidFill>
              <a:latin typeface="Calibri"/>
            </a:endParaRPr>
          </a:p>
        </p:txBody>
      </p:sp>
      <p:sp>
        <p:nvSpPr>
          <p:cNvPr id="32" name="Flowchart: Connector 11"/>
          <p:cNvSpPr/>
          <p:nvPr/>
        </p:nvSpPr>
        <p:spPr>
          <a:xfrm>
            <a:off x="7788572" y="5396906"/>
            <a:ext cx="546100" cy="469900"/>
          </a:xfrm>
          <a:prstGeom prst="flowChartConnector">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a:solidFill>
                <a:prstClr val="white"/>
              </a:solidFill>
              <a:latin typeface="Calibri"/>
            </a:endParaRPr>
          </a:p>
        </p:txBody>
      </p:sp>
      <p:sp>
        <p:nvSpPr>
          <p:cNvPr id="33" name="Flowchart: Connector 12"/>
          <p:cNvSpPr/>
          <p:nvPr/>
        </p:nvSpPr>
        <p:spPr>
          <a:xfrm>
            <a:off x="8138666" y="5394487"/>
            <a:ext cx="546100" cy="469900"/>
          </a:xfrm>
          <a:prstGeom prst="flowChartConnector">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dirty="0">
              <a:solidFill>
                <a:prstClr val="white"/>
              </a:solidFill>
              <a:latin typeface="Calibri"/>
            </a:endParaRPr>
          </a:p>
        </p:txBody>
      </p:sp>
      <p:sp>
        <p:nvSpPr>
          <p:cNvPr id="34" name="Flowchart: Connector 12"/>
          <p:cNvSpPr/>
          <p:nvPr/>
        </p:nvSpPr>
        <p:spPr>
          <a:xfrm>
            <a:off x="8279254" y="5386232"/>
            <a:ext cx="546100" cy="469900"/>
          </a:xfrm>
          <a:prstGeom prst="flowChartConnector">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dirty="0">
              <a:solidFill>
                <a:prstClr val="white"/>
              </a:solidFill>
              <a:latin typeface="Calibri"/>
            </a:endParaRPr>
          </a:p>
        </p:txBody>
      </p:sp>
      <p:sp>
        <p:nvSpPr>
          <p:cNvPr id="2" name="TextBox 1"/>
          <p:cNvSpPr txBox="1"/>
          <p:nvPr/>
        </p:nvSpPr>
        <p:spPr>
          <a:xfrm>
            <a:off x="1588311" y="6150946"/>
            <a:ext cx="5407058" cy="461665"/>
          </a:xfrm>
          <a:prstGeom prst="rect">
            <a:avLst/>
          </a:prstGeom>
          <a:noFill/>
        </p:spPr>
        <p:txBody>
          <a:bodyPr wrap="none" rtlCol="0">
            <a:spAutoFit/>
          </a:bodyPr>
          <a:lstStyle/>
          <a:p>
            <a:pPr defTabSz="457200"/>
            <a:r>
              <a:rPr lang="en-US" sz="2400" b="1" dirty="0">
                <a:solidFill>
                  <a:prstClr val="black"/>
                </a:solidFill>
                <a:latin typeface="Calibri"/>
              </a:rPr>
              <a:t>Note: All differences significant at </a:t>
            </a:r>
            <a:r>
              <a:rPr lang="en-US" sz="2400" b="1" i="1" dirty="0">
                <a:solidFill>
                  <a:prstClr val="black"/>
                </a:solidFill>
                <a:latin typeface="Calibri"/>
              </a:rPr>
              <a:t>p </a:t>
            </a:r>
            <a:r>
              <a:rPr lang="en-US" sz="2400" b="1" dirty="0">
                <a:solidFill>
                  <a:prstClr val="black"/>
                </a:solidFill>
                <a:latin typeface="Calibri"/>
              </a:rPr>
              <a:t>&lt; .05</a:t>
            </a:r>
          </a:p>
        </p:txBody>
      </p:sp>
      <p:grpSp>
        <p:nvGrpSpPr>
          <p:cNvPr id="35" name="Group 34"/>
          <p:cNvGrpSpPr/>
          <p:nvPr/>
        </p:nvGrpSpPr>
        <p:grpSpPr>
          <a:xfrm>
            <a:off x="8746576" y="90268"/>
            <a:ext cx="1796731" cy="997209"/>
            <a:chOff x="7347269" y="5899225"/>
            <a:chExt cx="1796731" cy="997209"/>
          </a:xfrm>
        </p:grpSpPr>
        <p:sp>
          <p:nvSpPr>
            <p:cNvPr id="37" name="Rectangle 36"/>
            <p:cNvSpPr/>
            <p:nvPr/>
          </p:nvSpPr>
          <p:spPr>
            <a:xfrm>
              <a:off x="7347269" y="5899225"/>
              <a:ext cx="1793793" cy="997209"/>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a:solidFill>
                  <a:prstClr val="white"/>
                </a:solidFill>
                <a:latin typeface="Calibri"/>
              </a:endParaRPr>
            </a:p>
          </p:txBody>
        </p:sp>
        <p:sp>
          <p:nvSpPr>
            <p:cNvPr id="38" name="TextBox 37"/>
            <p:cNvSpPr txBox="1"/>
            <p:nvPr/>
          </p:nvSpPr>
          <p:spPr>
            <a:xfrm>
              <a:off x="7556882" y="5899225"/>
              <a:ext cx="1345340" cy="400110"/>
            </a:xfrm>
            <a:prstGeom prst="rect">
              <a:avLst/>
            </a:prstGeom>
            <a:noFill/>
          </p:spPr>
          <p:txBody>
            <a:bodyPr wrap="none" rtlCol="0">
              <a:spAutoFit/>
            </a:bodyPr>
            <a:lstStyle/>
            <a:p>
              <a:pPr algn="ctr" defTabSz="457200"/>
              <a:r>
                <a:rPr lang="en-CA" sz="2000" b="1" dirty="0">
                  <a:solidFill>
                    <a:srgbClr val="C00000"/>
                  </a:solidFill>
                  <a:latin typeface="Calibri"/>
                </a:rPr>
                <a:t>Traditional</a:t>
              </a:r>
            </a:p>
          </p:txBody>
        </p:sp>
        <p:sp>
          <p:nvSpPr>
            <p:cNvPr id="39" name="TextBox 38"/>
            <p:cNvSpPr txBox="1"/>
            <p:nvPr/>
          </p:nvSpPr>
          <p:spPr>
            <a:xfrm>
              <a:off x="7394474" y="6163173"/>
              <a:ext cx="1749526" cy="400110"/>
            </a:xfrm>
            <a:prstGeom prst="rect">
              <a:avLst/>
            </a:prstGeom>
            <a:noFill/>
          </p:spPr>
          <p:txBody>
            <a:bodyPr wrap="square" rtlCol="0">
              <a:spAutoFit/>
            </a:bodyPr>
            <a:lstStyle/>
            <a:p>
              <a:pPr algn="ctr" defTabSz="457200"/>
              <a:r>
                <a:rPr lang="en-CA" sz="2000" b="1" dirty="0">
                  <a:solidFill>
                    <a:srgbClr val="FFC000"/>
                  </a:solidFill>
                  <a:latin typeface="Calibri"/>
                </a:rPr>
                <a:t>Open Print</a:t>
              </a:r>
            </a:p>
          </p:txBody>
        </p:sp>
        <p:sp>
          <p:nvSpPr>
            <p:cNvPr id="44" name="TextBox 43"/>
            <p:cNvSpPr txBox="1"/>
            <p:nvPr/>
          </p:nvSpPr>
          <p:spPr>
            <a:xfrm>
              <a:off x="7394474" y="6461117"/>
              <a:ext cx="1746588" cy="400110"/>
            </a:xfrm>
            <a:prstGeom prst="rect">
              <a:avLst/>
            </a:prstGeom>
            <a:noFill/>
          </p:spPr>
          <p:txBody>
            <a:bodyPr wrap="square" rtlCol="0">
              <a:spAutoFit/>
            </a:bodyPr>
            <a:lstStyle/>
            <a:p>
              <a:pPr algn="ctr" defTabSz="457200"/>
              <a:r>
                <a:rPr lang="en-CA" sz="2000" b="1" dirty="0">
                  <a:solidFill>
                    <a:srgbClr val="9BBB59"/>
                  </a:solidFill>
                  <a:latin typeface="Calibri"/>
                </a:rPr>
                <a:t>Open Digital</a:t>
              </a:r>
            </a:p>
          </p:txBody>
        </p:sp>
      </p:grpSp>
      <p:sp>
        <p:nvSpPr>
          <p:cNvPr id="45" name="TextBox 44"/>
          <p:cNvSpPr txBox="1"/>
          <p:nvPr/>
        </p:nvSpPr>
        <p:spPr>
          <a:xfrm>
            <a:off x="1795853" y="452126"/>
            <a:ext cx="5622321" cy="523220"/>
          </a:xfrm>
          <a:prstGeom prst="rect">
            <a:avLst/>
          </a:prstGeom>
          <a:noFill/>
        </p:spPr>
        <p:txBody>
          <a:bodyPr wrap="square" rtlCol="0">
            <a:spAutoFit/>
          </a:bodyPr>
          <a:lstStyle/>
          <a:p>
            <a:pPr defTabSz="457200"/>
            <a:r>
              <a:rPr lang="en-US" sz="2800" b="1" i="1" dirty="0">
                <a:solidFill>
                  <a:srgbClr val="4472C4"/>
                </a:solidFill>
                <a:latin typeface="Calibri"/>
              </a:rPr>
              <a:t>Perceptions of the Textbook</a:t>
            </a:r>
          </a:p>
        </p:txBody>
      </p:sp>
      <p:sp>
        <p:nvSpPr>
          <p:cNvPr id="3" name="Slide Number Placeholder 2"/>
          <p:cNvSpPr>
            <a:spLocks noGrp="1"/>
          </p:cNvSpPr>
          <p:nvPr>
            <p:ph type="sldNum" sz="quarter" idx="12"/>
          </p:nvPr>
        </p:nvSpPr>
        <p:spPr/>
        <p:txBody>
          <a:bodyPr/>
          <a:lstStyle/>
          <a:p>
            <a:fld id="{3A9D30A1-322E-2A41-989E-02606EB17875}" type="slidenum">
              <a:rPr lang="en-US" smtClean="0">
                <a:solidFill>
                  <a:prstClr val="black">
                    <a:tint val="75000"/>
                  </a:prstClr>
                </a:solidFill>
                <a:latin typeface="Calibri"/>
              </a:rPr>
              <a:pPr/>
              <a:t>21</a:t>
            </a:fld>
            <a:endParaRPr lang="en-US">
              <a:solidFill>
                <a:prstClr val="black">
                  <a:tint val="75000"/>
                </a:prstClr>
              </a:solidFill>
              <a:latin typeface="Calibri"/>
            </a:endParaRPr>
          </a:p>
        </p:txBody>
      </p:sp>
    </p:spTree>
    <p:extLst>
      <p:ext uri="{BB962C8B-B14F-4D97-AF65-F5344CB8AC3E}">
        <p14:creationId xmlns:p14="http://schemas.microsoft.com/office/powerpoint/2010/main" val="559003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3166" y="2553655"/>
            <a:ext cx="1330749" cy="769441"/>
          </a:xfrm>
          <a:prstGeom prst="rect">
            <a:avLst/>
          </a:prstGeom>
          <a:noFill/>
        </p:spPr>
        <p:txBody>
          <a:bodyPr wrap="none" rtlCol="0">
            <a:spAutoFit/>
          </a:bodyPr>
          <a:lstStyle/>
          <a:p>
            <a:pPr algn="ctr" defTabSz="457200"/>
            <a:r>
              <a:rPr lang="en-US" sz="2200" b="1" dirty="0">
                <a:solidFill>
                  <a:prstClr val="black"/>
                </a:solidFill>
                <a:latin typeface="Calibri"/>
              </a:rPr>
              <a:t>1</a:t>
            </a:r>
          </a:p>
          <a:p>
            <a:pPr defTabSz="457200"/>
            <a:r>
              <a:rPr lang="en-US" sz="2200" b="1" dirty="0">
                <a:solidFill>
                  <a:prstClr val="black"/>
                </a:solidFill>
                <a:latin typeface="Calibri"/>
              </a:rPr>
              <a:t>Very Poor</a:t>
            </a:r>
          </a:p>
        </p:txBody>
      </p:sp>
      <p:sp>
        <p:nvSpPr>
          <p:cNvPr id="7" name="TextBox 6"/>
          <p:cNvSpPr txBox="1"/>
          <p:nvPr/>
        </p:nvSpPr>
        <p:spPr>
          <a:xfrm>
            <a:off x="3136071" y="2572706"/>
            <a:ext cx="1926426" cy="769441"/>
          </a:xfrm>
          <a:prstGeom prst="rect">
            <a:avLst/>
          </a:prstGeom>
          <a:noFill/>
        </p:spPr>
        <p:txBody>
          <a:bodyPr wrap="none" rtlCol="0">
            <a:spAutoFit/>
          </a:bodyPr>
          <a:lstStyle/>
          <a:p>
            <a:pPr algn="ctr" defTabSz="457200"/>
            <a:r>
              <a:rPr lang="en-US" sz="2200" b="1" dirty="0">
                <a:solidFill>
                  <a:prstClr val="black"/>
                </a:solidFill>
                <a:latin typeface="Calibri"/>
              </a:rPr>
              <a:t>2</a:t>
            </a:r>
          </a:p>
          <a:p>
            <a:pPr algn="ctr" defTabSz="457200"/>
            <a:r>
              <a:rPr lang="en-US" sz="2200" b="1" dirty="0">
                <a:solidFill>
                  <a:prstClr val="black"/>
                </a:solidFill>
                <a:latin typeface="Calibri"/>
              </a:rPr>
              <a:t>Below Average</a:t>
            </a:r>
          </a:p>
        </p:txBody>
      </p:sp>
      <p:sp>
        <p:nvSpPr>
          <p:cNvPr id="8" name="TextBox 7"/>
          <p:cNvSpPr txBox="1"/>
          <p:nvPr/>
        </p:nvSpPr>
        <p:spPr>
          <a:xfrm>
            <a:off x="5592803" y="2558838"/>
            <a:ext cx="1129989" cy="769441"/>
          </a:xfrm>
          <a:prstGeom prst="rect">
            <a:avLst/>
          </a:prstGeom>
          <a:noFill/>
        </p:spPr>
        <p:txBody>
          <a:bodyPr wrap="none" rtlCol="0">
            <a:spAutoFit/>
          </a:bodyPr>
          <a:lstStyle/>
          <a:p>
            <a:pPr algn="ctr" defTabSz="457200"/>
            <a:r>
              <a:rPr lang="en-US" sz="2200" b="1" dirty="0">
                <a:solidFill>
                  <a:prstClr val="black"/>
                </a:solidFill>
                <a:latin typeface="Calibri"/>
              </a:rPr>
              <a:t>3</a:t>
            </a:r>
          </a:p>
          <a:p>
            <a:pPr algn="ctr" defTabSz="457200"/>
            <a:r>
              <a:rPr lang="en-US" sz="2200" b="1" dirty="0">
                <a:solidFill>
                  <a:prstClr val="black"/>
                </a:solidFill>
                <a:latin typeface="Calibri"/>
              </a:rPr>
              <a:t>Average</a:t>
            </a:r>
          </a:p>
        </p:txBody>
      </p:sp>
      <p:sp>
        <p:nvSpPr>
          <p:cNvPr id="9" name="TextBox 8"/>
          <p:cNvSpPr txBox="1"/>
          <p:nvPr/>
        </p:nvSpPr>
        <p:spPr>
          <a:xfrm>
            <a:off x="7108190" y="2553654"/>
            <a:ext cx="1941172" cy="769441"/>
          </a:xfrm>
          <a:prstGeom prst="rect">
            <a:avLst/>
          </a:prstGeom>
          <a:noFill/>
        </p:spPr>
        <p:txBody>
          <a:bodyPr wrap="none" rtlCol="0">
            <a:spAutoFit/>
          </a:bodyPr>
          <a:lstStyle/>
          <a:p>
            <a:pPr algn="ctr" defTabSz="457200"/>
            <a:r>
              <a:rPr lang="en-US" sz="2200" b="1" dirty="0">
                <a:solidFill>
                  <a:prstClr val="black"/>
                </a:solidFill>
                <a:latin typeface="Calibri"/>
              </a:rPr>
              <a:t>4</a:t>
            </a:r>
          </a:p>
          <a:p>
            <a:pPr defTabSz="457200"/>
            <a:r>
              <a:rPr lang="en-US" sz="2200" b="1" dirty="0">
                <a:solidFill>
                  <a:prstClr val="black"/>
                </a:solidFill>
                <a:latin typeface="Calibri"/>
              </a:rPr>
              <a:t>Above Average</a:t>
            </a:r>
          </a:p>
        </p:txBody>
      </p:sp>
      <p:sp>
        <p:nvSpPr>
          <p:cNvPr id="10" name="TextBox 9"/>
          <p:cNvSpPr txBox="1"/>
          <p:nvPr/>
        </p:nvSpPr>
        <p:spPr>
          <a:xfrm>
            <a:off x="9263450" y="2558766"/>
            <a:ext cx="1233864" cy="769441"/>
          </a:xfrm>
          <a:prstGeom prst="rect">
            <a:avLst/>
          </a:prstGeom>
          <a:noFill/>
        </p:spPr>
        <p:txBody>
          <a:bodyPr wrap="none" rtlCol="0">
            <a:spAutoFit/>
          </a:bodyPr>
          <a:lstStyle/>
          <a:p>
            <a:pPr algn="ctr" defTabSz="457200"/>
            <a:r>
              <a:rPr lang="en-US" sz="2200" b="1" dirty="0">
                <a:solidFill>
                  <a:prstClr val="black"/>
                </a:solidFill>
                <a:latin typeface="Calibri"/>
              </a:rPr>
              <a:t>5</a:t>
            </a:r>
          </a:p>
          <a:p>
            <a:pPr defTabSz="457200"/>
            <a:r>
              <a:rPr lang="en-US" sz="2200" b="1" dirty="0">
                <a:solidFill>
                  <a:prstClr val="black"/>
                </a:solidFill>
                <a:latin typeface="Calibri"/>
              </a:rPr>
              <a:t>Excellent</a:t>
            </a:r>
          </a:p>
        </p:txBody>
      </p:sp>
      <p:sp>
        <p:nvSpPr>
          <p:cNvPr id="11" name="TextBox 10"/>
          <p:cNvSpPr txBox="1"/>
          <p:nvPr/>
        </p:nvSpPr>
        <p:spPr>
          <a:xfrm>
            <a:off x="1672284" y="442765"/>
            <a:ext cx="6306630" cy="830997"/>
          </a:xfrm>
          <a:prstGeom prst="rect">
            <a:avLst/>
          </a:prstGeom>
          <a:noFill/>
        </p:spPr>
        <p:txBody>
          <a:bodyPr wrap="square" rtlCol="0">
            <a:spAutoFit/>
          </a:bodyPr>
          <a:lstStyle/>
          <a:p>
            <a:pPr defTabSz="457200"/>
            <a:r>
              <a:rPr lang="en-US" sz="2400" b="1" i="1" dirty="0">
                <a:solidFill>
                  <a:srgbClr val="4472C4"/>
                </a:solidFill>
                <a:latin typeface="Calibri"/>
              </a:rPr>
              <a:t>Overall, how would you rate the quality of your textbook?</a:t>
            </a:r>
          </a:p>
        </p:txBody>
      </p:sp>
      <p:sp>
        <p:nvSpPr>
          <p:cNvPr id="19" name="Down Arrow 18"/>
          <p:cNvSpPr/>
          <p:nvPr/>
        </p:nvSpPr>
        <p:spPr>
          <a:xfrm rot="16200000">
            <a:off x="4189231" y="-1206320"/>
            <a:ext cx="441960" cy="5395962"/>
          </a:xfrm>
          <a:prstGeom prst="down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vert="vert" rtlCol="0" anchor="ctr">
            <a:scene3d>
              <a:camera prst="orthographicFront">
                <a:rot lat="0" lon="0" rev="0"/>
              </a:camera>
              <a:lightRig rig="threePt" dir="t"/>
            </a:scene3d>
          </a:bodyPr>
          <a:lstStyle/>
          <a:p>
            <a:pPr defTabSz="457200"/>
            <a:r>
              <a:rPr lang="en-CA" sz="1600" dirty="0">
                <a:solidFill>
                  <a:prstClr val="white"/>
                </a:solidFill>
                <a:latin typeface="Calibri"/>
              </a:rPr>
              <a:t>TRADITIONAL</a:t>
            </a:r>
          </a:p>
        </p:txBody>
      </p:sp>
      <p:sp>
        <p:nvSpPr>
          <p:cNvPr id="21" name="TextBox 20"/>
          <p:cNvSpPr txBox="1"/>
          <p:nvPr/>
        </p:nvSpPr>
        <p:spPr>
          <a:xfrm>
            <a:off x="7104957" y="1225246"/>
            <a:ext cx="873957" cy="553998"/>
          </a:xfrm>
          <a:prstGeom prst="rect">
            <a:avLst/>
          </a:prstGeom>
          <a:noFill/>
        </p:spPr>
        <p:txBody>
          <a:bodyPr wrap="none" rtlCol="0">
            <a:spAutoFit/>
          </a:bodyPr>
          <a:lstStyle/>
          <a:p>
            <a:pPr defTabSz="457200"/>
            <a:r>
              <a:rPr lang="en-CA" sz="3000" b="1" dirty="0">
                <a:solidFill>
                  <a:srgbClr val="C00000"/>
                </a:solidFill>
                <a:latin typeface="Calibri"/>
              </a:rPr>
              <a:t>3.54</a:t>
            </a:r>
          </a:p>
        </p:txBody>
      </p:sp>
      <p:sp>
        <p:nvSpPr>
          <p:cNvPr id="41" name="Down Arrow 40"/>
          <p:cNvSpPr/>
          <p:nvPr/>
        </p:nvSpPr>
        <p:spPr>
          <a:xfrm rot="16200000">
            <a:off x="4549045" y="-1122846"/>
            <a:ext cx="441960" cy="6115586"/>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vert="vert" rtlCol="0" anchor="ctr"/>
          <a:lstStyle/>
          <a:p>
            <a:pPr defTabSz="457200"/>
            <a:r>
              <a:rPr lang="en-CA" sz="1600" dirty="0">
                <a:solidFill>
                  <a:srgbClr val="000000"/>
                </a:solidFill>
                <a:latin typeface="Calibri"/>
              </a:rPr>
              <a:t>OPEN PRINT</a:t>
            </a:r>
          </a:p>
        </p:txBody>
      </p:sp>
      <p:sp>
        <p:nvSpPr>
          <p:cNvPr id="42" name="Down Arrow 41"/>
          <p:cNvSpPr/>
          <p:nvPr/>
        </p:nvSpPr>
        <p:spPr>
          <a:xfrm rot="16200000">
            <a:off x="4348986" y="-478077"/>
            <a:ext cx="468000" cy="5741517"/>
          </a:xfrm>
          <a:prstGeom prst="down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vert="vert" rtlCol="0" anchor="ctr"/>
          <a:lstStyle/>
          <a:p>
            <a:pPr defTabSz="457200"/>
            <a:r>
              <a:rPr lang="en-CA" sz="1600" dirty="0">
                <a:solidFill>
                  <a:srgbClr val="000000"/>
                </a:solidFill>
                <a:latin typeface="Calibri"/>
              </a:rPr>
              <a:t>OPEN DIGITAL</a:t>
            </a:r>
          </a:p>
        </p:txBody>
      </p:sp>
      <p:sp>
        <p:nvSpPr>
          <p:cNvPr id="43" name="TextBox 42"/>
          <p:cNvSpPr txBox="1"/>
          <p:nvPr/>
        </p:nvSpPr>
        <p:spPr>
          <a:xfrm>
            <a:off x="7854041" y="1654134"/>
            <a:ext cx="873957" cy="553998"/>
          </a:xfrm>
          <a:prstGeom prst="rect">
            <a:avLst/>
          </a:prstGeom>
          <a:noFill/>
        </p:spPr>
        <p:txBody>
          <a:bodyPr wrap="none" rtlCol="0">
            <a:spAutoFit/>
          </a:bodyPr>
          <a:lstStyle/>
          <a:p>
            <a:pPr defTabSz="457200"/>
            <a:r>
              <a:rPr lang="en-CA" sz="3000" b="1" dirty="0">
                <a:solidFill>
                  <a:srgbClr val="8064A2"/>
                </a:solidFill>
                <a:latin typeface="Calibri"/>
              </a:rPr>
              <a:t>3.90</a:t>
            </a:r>
          </a:p>
        </p:txBody>
      </p:sp>
      <p:sp>
        <p:nvSpPr>
          <p:cNvPr id="44" name="TextBox 43"/>
          <p:cNvSpPr txBox="1"/>
          <p:nvPr/>
        </p:nvSpPr>
        <p:spPr>
          <a:xfrm>
            <a:off x="7474367" y="2109662"/>
            <a:ext cx="873957" cy="553998"/>
          </a:xfrm>
          <a:prstGeom prst="rect">
            <a:avLst/>
          </a:prstGeom>
          <a:noFill/>
        </p:spPr>
        <p:txBody>
          <a:bodyPr wrap="none" rtlCol="0">
            <a:spAutoFit/>
          </a:bodyPr>
          <a:lstStyle/>
          <a:p>
            <a:pPr defTabSz="457200"/>
            <a:r>
              <a:rPr lang="en-CA" sz="3000" b="1" dirty="0">
                <a:solidFill>
                  <a:srgbClr val="F79646"/>
                </a:solidFill>
                <a:latin typeface="Calibri"/>
              </a:rPr>
              <a:t>3.73</a:t>
            </a:r>
          </a:p>
        </p:txBody>
      </p:sp>
      <p:sp>
        <p:nvSpPr>
          <p:cNvPr id="60"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US">
              <a:solidFill>
                <a:prstClr val="black"/>
              </a:solidFill>
              <a:latin typeface="Calibri"/>
            </a:endParaRPr>
          </a:p>
        </p:txBody>
      </p:sp>
      <p:sp>
        <p:nvSpPr>
          <p:cNvPr id="40" name="TextBox 39"/>
          <p:cNvSpPr txBox="1"/>
          <p:nvPr/>
        </p:nvSpPr>
        <p:spPr>
          <a:xfrm>
            <a:off x="1684082" y="3924937"/>
            <a:ext cx="9120397" cy="461665"/>
          </a:xfrm>
          <a:prstGeom prst="rect">
            <a:avLst/>
          </a:prstGeom>
          <a:noFill/>
        </p:spPr>
        <p:txBody>
          <a:bodyPr wrap="square" rtlCol="0">
            <a:spAutoFit/>
          </a:bodyPr>
          <a:lstStyle/>
          <a:p>
            <a:pPr defTabSz="457200"/>
            <a:r>
              <a:rPr lang="en-US" sz="2400" b="1" i="1" dirty="0">
                <a:solidFill>
                  <a:srgbClr val="4472C4"/>
                </a:solidFill>
                <a:latin typeface="Calibri"/>
              </a:rPr>
              <a:t>What do you think would be a fair price for your textbook?</a:t>
            </a:r>
          </a:p>
        </p:txBody>
      </p:sp>
      <p:sp>
        <p:nvSpPr>
          <p:cNvPr id="45" name="TextBox 44"/>
          <p:cNvSpPr txBox="1"/>
          <p:nvPr/>
        </p:nvSpPr>
        <p:spPr>
          <a:xfrm>
            <a:off x="4712878" y="4463743"/>
            <a:ext cx="1265090" cy="553998"/>
          </a:xfrm>
          <a:prstGeom prst="rect">
            <a:avLst/>
          </a:prstGeom>
          <a:noFill/>
        </p:spPr>
        <p:txBody>
          <a:bodyPr wrap="none" rtlCol="0">
            <a:spAutoFit/>
          </a:bodyPr>
          <a:lstStyle/>
          <a:p>
            <a:pPr defTabSz="457200"/>
            <a:r>
              <a:rPr lang="en-CA" sz="3000" b="1" dirty="0">
                <a:solidFill>
                  <a:srgbClr val="C00000"/>
                </a:solidFill>
                <a:latin typeface="Calibri"/>
              </a:rPr>
              <a:t>$53.51</a:t>
            </a:r>
          </a:p>
        </p:txBody>
      </p:sp>
      <p:sp>
        <p:nvSpPr>
          <p:cNvPr id="47" name="TextBox 46"/>
          <p:cNvSpPr txBox="1"/>
          <p:nvPr/>
        </p:nvSpPr>
        <p:spPr>
          <a:xfrm>
            <a:off x="4712878" y="5017741"/>
            <a:ext cx="1265090" cy="553998"/>
          </a:xfrm>
          <a:prstGeom prst="rect">
            <a:avLst/>
          </a:prstGeom>
          <a:noFill/>
        </p:spPr>
        <p:txBody>
          <a:bodyPr wrap="none" rtlCol="0">
            <a:spAutoFit/>
          </a:bodyPr>
          <a:lstStyle/>
          <a:p>
            <a:pPr defTabSz="457200"/>
            <a:r>
              <a:rPr lang="en-CA" sz="3000" b="1" dirty="0">
                <a:solidFill>
                  <a:srgbClr val="FFC000"/>
                </a:solidFill>
                <a:latin typeface="Calibri"/>
              </a:rPr>
              <a:t>$49.90</a:t>
            </a:r>
          </a:p>
        </p:txBody>
      </p:sp>
      <p:sp>
        <p:nvSpPr>
          <p:cNvPr id="56" name="TextBox 55"/>
          <p:cNvSpPr txBox="1"/>
          <p:nvPr/>
        </p:nvSpPr>
        <p:spPr>
          <a:xfrm>
            <a:off x="4712878" y="5594610"/>
            <a:ext cx="1265090" cy="553998"/>
          </a:xfrm>
          <a:prstGeom prst="rect">
            <a:avLst/>
          </a:prstGeom>
          <a:noFill/>
        </p:spPr>
        <p:txBody>
          <a:bodyPr wrap="none" rtlCol="0">
            <a:spAutoFit/>
          </a:bodyPr>
          <a:lstStyle/>
          <a:p>
            <a:pPr defTabSz="457200"/>
            <a:r>
              <a:rPr lang="en-CA" sz="3000" b="1" dirty="0">
                <a:solidFill>
                  <a:srgbClr val="9BBB59"/>
                </a:solidFill>
                <a:latin typeface="Calibri"/>
              </a:rPr>
              <a:t>$47.68</a:t>
            </a:r>
          </a:p>
        </p:txBody>
      </p:sp>
      <p:sp>
        <p:nvSpPr>
          <p:cNvPr id="57" name="TextBox 56"/>
          <p:cNvSpPr txBox="1"/>
          <p:nvPr/>
        </p:nvSpPr>
        <p:spPr>
          <a:xfrm>
            <a:off x="2749135" y="4463743"/>
            <a:ext cx="2031814" cy="553998"/>
          </a:xfrm>
          <a:prstGeom prst="rect">
            <a:avLst/>
          </a:prstGeom>
          <a:noFill/>
        </p:spPr>
        <p:txBody>
          <a:bodyPr wrap="none" rtlCol="0">
            <a:spAutoFit/>
          </a:bodyPr>
          <a:lstStyle/>
          <a:p>
            <a:pPr algn="just" defTabSz="457200"/>
            <a:r>
              <a:rPr lang="en-US" sz="3000" b="1" dirty="0">
                <a:solidFill>
                  <a:prstClr val="black"/>
                </a:solidFill>
                <a:latin typeface="Calibri"/>
              </a:rPr>
              <a:t>Traditional:</a:t>
            </a:r>
          </a:p>
        </p:txBody>
      </p:sp>
      <p:sp>
        <p:nvSpPr>
          <p:cNvPr id="58" name="TextBox 57"/>
          <p:cNvSpPr txBox="1"/>
          <p:nvPr/>
        </p:nvSpPr>
        <p:spPr>
          <a:xfrm>
            <a:off x="2749135" y="5017741"/>
            <a:ext cx="2016642" cy="553998"/>
          </a:xfrm>
          <a:prstGeom prst="rect">
            <a:avLst/>
          </a:prstGeom>
          <a:noFill/>
        </p:spPr>
        <p:txBody>
          <a:bodyPr wrap="none" rtlCol="0">
            <a:spAutoFit/>
          </a:bodyPr>
          <a:lstStyle/>
          <a:p>
            <a:pPr algn="just" defTabSz="457200"/>
            <a:r>
              <a:rPr lang="en-US" sz="3000" b="1" dirty="0">
                <a:solidFill>
                  <a:prstClr val="black"/>
                </a:solidFill>
                <a:latin typeface="Calibri"/>
              </a:rPr>
              <a:t>Open Print:</a:t>
            </a:r>
          </a:p>
        </p:txBody>
      </p:sp>
      <p:sp>
        <p:nvSpPr>
          <p:cNvPr id="59" name="TextBox 58"/>
          <p:cNvSpPr txBox="1"/>
          <p:nvPr/>
        </p:nvSpPr>
        <p:spPr>
          <a:xfrm>
            <a:off x="2494259" y="5571739"/>
            <a:ext cx="2271519" cy="553998"/>
          </a:xfrm>
          <a:prstGeom prst="rect">
            <a:avLst/>
          </a:prstGeom>
          <a:noFill/>
        </p:spPr>
        <p:txBody>
          <a:bodyPr wrap="none" rtlCol="0">
            <a:spAutoFit/>
          </a:bodyPr>
          <a:lstStyle/>
          <a:p>
            <a:pPr algn="just" defTabSz="457200"/>
            <a:r>
              <a:rPr lang="en-US" sz="3000" b="1" dirty="0">
                <a:solidFill>
                  <a:prstClr val="black"/>
                </a:solidFill>
                <a:latin typeface="Calibri"/>
              </a:rPr>
              <a:t>Open Digital:</a:t>
            </a:r>
          </a:p>
        </p:txBody>
      </p:sp>
      <p:sp>
        <p:nvSpPr>
          <p:cNvPr id="65" name="Rectangle 64"/>
          <p:cNvSpPr/>
          <p:nvPr/>
        </p:nvSpPr>
        <p:spPr>
          <a:xfrm>
            <a:off x="6408368" y="5000243"/>
            <a:ext cx="514885" cy="523220"/>
          </a:xfrm>
          <a:prstGeom prst="rect">
            <a:avLst/>
          </a:prstGeom>
        </p:spPr>
        <p:txBody>
          <a:bodyPr wrap="none">
            <a:spAutoFit/>
          </a:bodyPr>
          <a:lstStyle/>
          <a:p>
            <a:pPr algn="ctr" defTabSz="457200"/>
            <a:r>
              <a:rPr lang="en-US" sz="2800" dirty="0">
                <a:solidFill>
                  <a:prstClr val="black"/>
                </a:solidFill>
                <a:latin typeface="Calibri"/>
              </a:rPr>
              <a:t>ns</a:t>
            </a:r>
          </a:p>
        </p:txBody>
      </p:sp>
      <p:sp>
        <p:nvSpPr>
          <p:cNvPr id="67" name="Right Brace 66"/>
          <p:cNvSpPr/>
          <p:nvPr/>
        </p:nvSpPr>
        <p:spPr>
          <a:xfrm>
            <a:off x="6032329" y="4621348"/>
            <a:ext cx="361686" cy="138862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68" name="TextBox 67"/>
          <p:cNvSpPr txBox="1"/>
          <p:nvPr/>
        </p:nvSpPr>
        <p:spPr>
          <a:xfrm>
            <a:off x="7541934" y="4624978"/>
            <a:ext cx="2685652" cy="1384995"/>
          </a:xfrm>
          <a:prstGeom prst="rect">
            <a:avLst/>
          </a:prstGeom>
          <a:solidFill>
            <a:srgbClr val="FF0000"/>
          </a:solidFill>
        </p:spPr>
        <p:txBody>
          <a:bodyPr wrap="square" rtlCol="0">
            <a:spAutoFit/>
          </a:bodyPr>
          <a:lstStyle/>
          <a:p>
            <a:pPr algn="ctr" defTabSz="457200"/>
            <a:r>
              <a:rPr lang="en-US" sz="2800" b="1" dirty="0">
                <a:solidFill>
                  <a:prstClr val="black"/>
                </a:solidFill>
                <a:latin typeface="Calibri"/>
              </a:rPr>
              <a:t>Note:</a:t>
            </a:r>
          </a:p>
          <a:p>
            <a:pPr algn="ctr" defTabSz="457200"/>
            <a:r>
              <a:rPr lang="en-US" sz="2800" b="1" dirty="0">
                <a:solidFill>
                  <a:prstClr val="black"/>
                </a:solidFill>
                <a:latin typeface="Calibri"/>
              </a:rPr>
              <a:t>Traditional Print costs $100+</a:t>
            </a:r>
          </a:p>
        </p:txBody>
      </p:sp>
      <p:sp>
        <p:nvSpPr>
          <p:cNvPr id="29" name="Right Brace 28"/>
          <p:cNvSpPr/>
          <p:nvPr/>
        </p:nvSpPr>
        <p:spPr>
          <a:xfrm>
            <a:off x="8601718" y="1321709"/>
            <a:ext cx="361686" cy="83421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a:endParaRPr>
          </a:p>
        </p:txBody>
      </p:sp>
      <p:sp>
        <p:nvSpPr>
          <p:cNvPr id="30" name="TextBox 29"/>
          <p:cNvSpPr txBox="1"/>
          <p:nvPr/>
        </p:nvSpPr>
        <p:spPr>
          <a:xfrm>
            <a:off x="8981393" y="1482927"/>
            <a:ext cx="963725" cy="430887"/>
          </a:xfrm>
          <a:prstGeom prst="rect">
            <a:avLst/>
          </a:prstGeom>
          <a:noFill/>
        </p:spPr>
        <p:txBody>
          <a:bodyPr wrap="none" rtlCol="0">
            <a:spAutoFit/>
          </a:bodyPr>
          <a:lstStyle/>
          <a:p>
            <a:pPr algn="ctr" defTabSz="457200"/>
            <a:r>
              <a:rPr lang="en-US" sz="2200" b="1" i="1" dirty="0">
                <a:solidFill>
                  <a:prstClr val="black"/>
                </a:solidFill>
                <a:latin typeface="Calibri"/>
              </a:rPr>
              <a:t>p </a:t>
            </a:r>
            <a:r>
              <a:rPr lang="en-US" sz="2200" b="1" dirty="0">
                <a:solidFill>
                  <a:prstClr val="black"/>
                </a:solidFill>
                <a:latin typeface="Calibri"/>
              </a:rPr>
              <a:t>&lt; .05</a:t>
            </a:r>
          </a:p>
        </p:txBody>
      </p:sp>
      <p:grpSp>
        <p:nvGrpSpPr>
          <p:cNvPr id="32" name="Group 31"/>
          <p:cNvGrpSpPr/>
          <p:nvPr/>
        </p:nvGrpSpPr>
        <p:grpSpPr>
          <a:xfrm>
            <a:off x="8746576" y="90268"/>
            <a:ext cx="1796731" cy="997209"/>
            <a:chOff x="7347269" y="5899225"/>
            <a:chExt cx="1796731" cy="997209"/>
          </a:xfrm>
        </p:grpSpPr>
        <p:sp>
          <p:nvSpPr>
            <p:cNvPr id="33" name="Rectangle 32"/>
            <p:cNvSpPr/>
            <p:nvPr/>
          </p:nvSpPr>
          <p:spPr>
            <a:xfrm>
              <a:off x="7347269" y="5899225"/>
              <a:ext cx="1793793" cy="997209"/>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CA">
                <a:solidFill>
                  <a:prstClr val="white"/>
                </a:solidFill>
                <a:latin typeface="Calibri"/>
              </a:endParaRPr>
            </a:p>
          </p:txBody>
        </p:sp>
        <p:sp>
          <p:nvSpPr>
            <p:cNvPr id="34" name="TextBox 33"/>
            <p:cNvSpPr txBox="1"/>
            <p:nvPr/>
          </p:nvSpPr>
          <p:spPr>
            <a:xfrm>
              <a:off x="7556882" y="5899225"/>
              <a:ext cx="1345340" cy="400110"/>
            </a:xfrm>
            <a:prstGeom prst="rect">
              <a:avLst/>
            </a:prstGeom>
            <a:noFill/>
          </p:spPr>
          <p:txBody>
            <a:bodyPr wrap="none" rtlCol="0">
              <a:spAutoFit/>
            </a:bodyPr>
            <a:lstStyle/>
            <a:p>
              <a:pPr algn="ctr" defTabSz="457200"/>
              <a:r>
                <a:rPr lang="en-CA" sz="2000" b="1" dirty="0">
                  <a:solidFill>
                    <a:srgbClr val="C00000"/>
                  </a:solidFill>
                  <a:latin typeface="Calibri"/>
                </a:rPr>
                <a:t>Traditional</a:t>
              </a:r>
            </a:p>
          </p:txBody>
        </p:sp>
        <p:sp>
          <p:nvSpPr>
            <p:cNvPr id="35" name="TextBox 34"/>
            <p:cNvSpPr txBox="1"/>
            <p:nvPr/>
          </p:nvSpPr>
          <p:spPr>
            <a:xfrm>
              <a:off x="7394474" y="6163173"/>
              <a:ext cx="1749526" cy="400110"/>
            </a:xfrm>
            <a:prstGeom prst="rect">
              <a:avLst/>
            </a:prstGeom>
            <a:noFill/>
          </p:spPr>
          <p:txBody>
            <a:bodyPr wrap="square" rtlCol="0">
              <a:spAutoFit/>
            </a:bodyPr>
            <a:lstStyle/>
            <a:p>
              <a:pPr algn="ctr" defTabSz="457200"/>
              <a:r>
                <a:rPr lang="en-CA" sz="2000" b="1" dirty="0">
                  <a:solidFill>
                    <a:srgbClr val="FFC000"/>
                  </a:solidFill>
                  <a:latin typeface="Calibri"/>
                </a:rPr>
                <a:t>Open Print</a:t>
              </a:r>
            </a:p>
          </p:txBody>
        </p:sp>
        <p:sp>
          <p:nvSpPr>
            <p:cNvPr id="36" name="TextBox 35"/>
            <p:cNvSpPr txBox="1"/>
            <p:nvPr/>
          </p:nvSpPr>
          <p:spPr>
            <a:xfrm>
              <a:off x="7394474" y="6461117"/>
              <a:ext cx="1746588" cy="400110"/>
            </a:xfrm>
            <a:prstGeom prst="rect">
              <a:avLst/>
            </a:prstGeom>
            <a:noFill/>
          </p:spPr>
          <p:txBody>
            <a:bodyPr wrap="square" rtlCol="0">
              <a:spAutoFit/>
            </a:bodyPr>
            <a:lstStyle/>
            <a:p>
              <a:pPr algn="ctr" defTabSz="457200"/>
              <a:r>
                <a:rPr lang="en-CA" sz="2000" b="1" dirty="0">
                  <a:solidFill>
                    <a:srgbClr val="9BBB59"/>
                  </a:solidFill>
                  <a:latin typeface="Calibri"/>
                </a:rPr>
                <a:t>Open Digital</a:t>
              </a:r>
            </a:p>
          </p:txBody>
        </p:sp>
      </p:grpSp>
      <p:sp>
        <p:nvSpPr>
          <p:cNvPr id="2" name="Slide Number Placeholder 1"/>
          <p:cNvSpPr>
            <a:spLocks noGrp="1"/>
          </p:cNvSpPr>
          <p:nvPr>
            <p:ph type="sldNum" sz="quarter" idx="12"/>
          </p:nvPr>
        </p:nvSpPr>
        <p:spPr/>
        <p:txBody>
          <a:bodyPr/>
          <a:lstStyle/>
          <a:p>
            <a:fld id="{3A9D30A1-322E-2A41-989E-02606EB17875}" type="slidenum">
              <a:rPr lang="en-US" smtClean="0">
                <a:solidFill>
                  <a:prstClr val="black">
                    <a:tint val="75000"/>
                  </a:prstClr>
                </a:solidFill>
                <a:latin typeface="Calibri"/>
              </a:rPr>
              <a:pPr/>
              <a:t>22</a:t>
            </a:fld>
            <a:endParaRPr lang="en-US">
              <a:solidFill>
                <a:prstClr val="black">
                  <a:tint val="75000"/>
                </a:prstClr>
              </a:solidFill>
              <a:latin typeface="Calibri"/>
            </a:endParaRPr>
          </a:p>
        </p:txBody>
      </p:sp>
      <p:sp>
        <p:nvSpPr>
          <p:cNvPr id="3" name="TextBox 2"/>
          <p:cNvSpPr txBox="1"/>
          <p:nvPr/>
        </p:nvSpPr>
        <p:spPr>
          <a:xfrm>
            <a:off x="2179483" y="6272672"/>
            <a:ext cx="7772400" cy="461665"/>
          </a:xfrm>
          <a:prstGeom prst="rect">
            <a:avLst/>
          </a:prstGeom>
          <a:noFill/>
        </p:spPr>
        <p:txBody>
          <a:bodyPr wrap="square" rtlCol="0">
            <a:spAutoFit/>
          </a:bodyPr>
          <a:lstStyle/>
          <a:p>
            <a:r>
              <a:rPr lang="en-US" sz="1200" dirty="0">
                <a:hlinkClick r:id="rId3"/>
              </a:rPr>
              <a:t>BC Campus </a:t>
            </a:r>
            <a:r>
              <a:rPr lang="en-US" sz="1200" dirty="0"/>
              <a:t>Presentation during</a:t>
            </a:r>
            <a:r>
              <a:rPr lang="en-US" sz="1200" dirty="0">
                <a:hlinkClick r:id="rId4"/>
              </a:rPr>
              <a:t> </a:t>
            </a:r>
            <a:r>
              <a:rPr lang="en-US" sz="1200" b="1" dirty="0">
                <a:hlinkClick r:id="rId4"/>
              </a:rPr>
              <a:t>CCCOER May 11 Webinar: 3 Faculty </a:t>
            </a:r>
            <a:r>
              <a:rPr lang="en-US" sz="1200" b="1" dirty="0" err="1">
                <a:hlinkClick r:id="rId4"/>
              </a:rPr>
              <a:t>Perpectives</a:t>
            </a:r>
            <a:r>
              <a:rPr lang="en-US" sz="1200" b="1" dirty="0">
                <a:hlinkClick r:id="rId4"/>
              </a:rPr>
              <a:t> on OER Adoption </a:t>
            </a:r>
            <a:r>
              <a:rPr lang="en-US" sz="1200" dirty="0">
                <a:hlinkClick r:id="rId4"/>
              </a:rPr>
              <a:t> </a:t>
            </a:r>
            <a:endParaRPr lang="en-US" sz="1200" dirty="0"/>
          </a:p>
          <a:p>
            <a:r>
              <a:rPr lang="en-US" sz="1200" dirty="0"/>
              <a:t>License: </a:t>
            </a:r>
            <a:r>
              <a:rPr lang="en-US" sz="1200" dirty="0">
                <a:hlinkClick r:id="rId5" tooltip="CC Attribution License"/>
              </a:rPr>
              <a:t>CC Attribution License</a:t>
            </a:r>
            <a:endParaRPr lang="en-US" sz="1200" dirty="0"/>
          </a:p>
        </p:txBody>
      </p:sp>
    </p:spTree>
    <p:extLst>
      <p:ext uri="{BB962C8B-B14F-4D97-AF65-F5344CB8AC3E}">
        <p14:creationId xmlns:p14="http://schemas.microsoft.com/office/powerpoint/2010/main" val="60440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221" y="634967"/>
            <a:ext cx="5181600" cy="1143000"/>
          </a:xfrm>
        </p:spPr>
        <p:txBody>
          <a:bodyPr/>
          <a:lstStyle/>
          <a:p>
            <a:r>
              <a:rPr lang="en-US" dirty="0"/>
              <a:t>More than just free</a:t>
            </a:r>
          </a:p>
        </p:txBody>
      </p:sp>
      <p:sp>
        <p:nvSpPr>
          <p:cNvPr id="3" name="Content Placeholder 2"/>
          <p:cNvSpPr>
            <a:spLocks noGrp="1"/>
          </p:cNvSpPr>
          <p:nvPr>
            <p:ph idx="1"/>
          </p:nvPr>
        </p:nvSpPr>
        <p:spPr>
          <a:xfrm>
            <a:off x="959221" y="1874837"/>
            <a:ext cx="9300883" cy="4525963"/>
          </a:xfrm>
        </p:spPr>
        <p:txBody>
          <a:bodyPr>
            <a:normAutofit fontScale="92500" lnSpcReduction="10000"/>
          </a:bodyPr>
          <a:lstStyle/>
          <a:p>
            <a:r>
              <a:rPr lang="en-US" dirty="0"/>
              <a:t>Can customize to suit your class</a:t>
            </a:r>
          </a:p>
          <a:p>
            <a:r>
              <a:rPr lang="en-US" dirty="0"/>
              <a:t>Opportunities for collaboration</a:t>
            </a:r>
          </a:p>
          <a:p>
            <a:pPr lvl="1"/>
            <a:r>
              <a:rPr lang="en-US" dirty="0"/>
              <a:t>Curating a book with others</a:t>
            </a:r>
          </a:p>
          <a:p>
            <a:pPr lvl="1"/>
            <a:r>
              <a:rPr lang="en-US" dirty="0"/>
              <a:t>Adding resources to what’s available</a:t>
            </a:r>
          </a:p>
          <a:p>
            <a:r>
              <a:rPr lang="en-US" dirty="0"/>
              <a:t>Students have access to the book right away</a:t>
            </a:r>
          </a:p>
          <a:p>
            <a:r>
              <a:rPr lang="en-US" dirty="0"/>
              <a:t>Students can keep it forever</a:t>
            </a:r>
          </a:p>
          <a:p>
            <a:pPr lvl="1"/>
            <a:r>
              <a:rPr lang="en-US" dirty="0"/>
              <a:t>Students have access to current edition now &amp; in the future</a:t>
            </a:r>
          </a:p>
          <a:p>
            <a:pPr marL="285750" indent="-285750">
              <a:buClr>
                <a:schemeClr val="dk1"/>
              </a:buClr>
              <a:buSzPct val="100000"/>
              <a:buFont typeface="Arial"/>
              <a:buChar char="•"/>
            </a:pPr>
            <a:r>
              <a:rPr lang="af" sz="2400" dirty="0">
                <a:solidFill>
                  <a:schemeClr val="dk1"/>
                </a:solidFill>
                <a:latin typeface="Trebuchet MS"/>
                <a:ea typeface="Trebuchet MS"/>
                <a:cs typeface="Trebuchet MS"/>
                <a:sym typeface="Trebuchet MS"/>
              </a:rPr>
              <a:t>Opportunities for lifelong learning &amp; Information literacy</a:t>
            </a:r>
          </a:p>
          <a:p>
            <a:pPr marL="0" indent="0">
              <a:buClr>
                <a:schemeClr val="dk1"/>
              </a:buClr>
              <a:buSzPct val="100000"/>
              <a:buNone/>
            </a:pPr>
            <a:endParaRPr lang="af" sz="2400" dirty="0">
              <a:solidFill>
                <a:schemeClr val="dk1"/>
              </a:solidFill>
              <a:latin typeface="Trebuchet MS"/>
              <a:ea typeface="Trebuchet MS"/>
              <a:cs typeface="Trebuchet MS"/>
              <a:sym typeface="Trebuchet MS"/>
            </a:endParaRPr>
          </a:p>
          <a:p>
            <a:pPr marL="0" indent="0">
              <a:buClr>
                <a:schemeClr val="dk1"/>
              </a:buClr>
              <a:buSzPct val="100000"/>
              <a:buNone/>
            </a:pPr>
            <a:r>
              <a:rPr lang="en-US" sz="2400" i="1" dirty="0">
                <a:solidFill>
                  <a:schemeClr val="dk1"/>
                </a:solidFill>
                <a:latin typeface="Trebuchet MS"/>
                <a:ea typeface="Trebuchet MS"/>
                <a:cs typeface="Trebuchet MS"/>
                <a:sym typeface="Trebuchet MS"/>
              </a:rPr>
              <a:t>Individually, we are one drop. Together, we are an ocean. </a:t>
            </a:r>
          </a:p>
          <a:p>
            <a:pPr marL="0" indent="0">
              <a:buClr>
                <a:schemeClr val="dk1"/>
              </a:buClr>
              <a:buSzPct val="100000"/>
              <a:buNone/>
            </a:pPr>
            <a:r>
              <a:rPr lang="en-US" sz="2400" i="1" dirty="0">
                <a:solidFill>
                  <a:schemeClr val="dk1"/>
                </a:solidFill>
                <a:latin typeface="Trebuchet MS"/>
                <a:ea typeface="Trebuchet MS"/>
                <a:cs typeface="Trebuchet MS"/>
                <a:sym typeface="Trebuchet MS"/>
              </a:rPr>
              <a:t>					- </a:t>
            </a:r>
            <a:r>
              <a:rPr lang="en-US" sz="2400" i="1" dirty="0" err="1">
                <a:solidFill>
                  <a:schemeClr val="dk1"/>
                </a:solidFill>
                <a:latin typeface="Trebuchet MS"/>
                <a:ea typeface="Trebuchet MS"/>
                <a:cs typeface="Trebuchet MS"/>
                <a:sym typeface="Trebuchet MS"/>
              </a:rPr>
              <a:t>Ryūnosuke</a:t>
            </a:r>
            <a:r>
              <a:rPr lang="en-US" sz="2400" i="1" dirty="0">
                <a:solidFill>
                  <a:schemeClr val="dk1"/>
                </a:solidFill>
                <a:latin typeface="Trebuchet MS"/>
                <a:ea typeface="Trebuchet MS"/>
                <a:cs typeface="Trebuchet MS"/>
                <a:sym typeface="Trebuchet MS"/>
              </a:rPr>
              <a:t> </a:t>
            </a:r>
            <a:r>
              <a:rPr lang="en-US" sz="2400" i="1" dirty="0" err="1">
                <a:solidFill>
                  <a:schemeClr val="dk1"/>
                </a:solidFill>
                <a:latin typeface="Trebuchet MS"/>
                <a:ea typeface="Trebuchet MS"/>
                <a:cs typeface="Trebuchet MS"/>
                <a:sym typeface="Trebuchet MS"/>
              </a:rPr>
              <a:t>Akutagawa</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5847" y="1"/>
            <a:ext cx="4334434" cy="3349336"/>
          </a:xfrm>
          <a:prstGeom prst="rect">
            <a:avLst/>
          </a:prstGeom>
        </p:spPr>
      </p:pic>
    </p:spTree>
    <p:extLst>
      <p:ext uri="{BB962C8B-B14F-4D97-AF65-F5344CB8AC3E}">
        <p14:creationId xmlns:p14="http://schemas.microsoft.com/office/powerpoint/2010/main" val="1343982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1981200" y="76200"/>
            <a:ext cx="8229600" cy="14478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af">
                <a:solidFill>
                  <a:schemeClr val="dk1"/>
                </a:solidFill>
                <a:latin typeface="Calibri"/>
                <a:ea typeface="Calibri"/>
                <a:cs typeface="Calibri"/>
                <a:sym typeface="Calibri"/>
              </a:rPr>
              <a:t>Survey of faculty using OER </a:t>
            </a:r>
            <a:br>
              <a:rPr lang="af">
                <a:solidFill>
                  <a:schemeClr val="dk1"/>
                </a:solidFill>
                <a:latin typeface="Calibri"/>
                <a:ea typeface="Calibri"/>
                <a:cs typeface="Calibri"/>
                <a:sym typeface="Calibri"/>
              </a:rPr>
            </a:br>
            <a:r>
              <a:rPr lang="af">
                <a:solidFill>
                  <a:schemeClr val="dk1"/>
                </a:solidFill>
                <a:latin typeface="Calibri"/>
                <a:ea typeface="Calibri"/>
                <a:cs typeface="Calibri"/>
                <a:sym typeface="Calibri"/>
              </a:rPr>
              <a:t>for the first time</a:t>
            </a:r>
          </a:p>
        </p:txBody>
      </p:sp>
      <p:sp>
        <p:nvSpPr>
          <p:cNvPr id="328" name="Shape 328"/>
          <p:cNvSpPr txBox="1"/>
          <p:nvPr/>
        </p:nvSpPr>
        <p:spPr>
          <a:xfrm>
            <a:off x="1803400" y="1676400"/>
            <a:ext cx="8305800" cy="584700"/>
          </a:xfrm>
          <a:prstGeom prst="rect">
            <a:avLst/>
          </a:prstGeom>
          <a:noFill/>
          <a:ln>
            <a:noFill/>
          </a:ln>
        </p:spPr>
        <p:txBody>
          <a:bodyPr lIns="91425" tIns="45700" rIns="91425" bIns="45700" anchor="t" anchorCtr="0">
            <a:noAutofit/>
          </a:bodyPr>
          <a:lstStyle/>
          <a:p>
            <a:pPr algn="ctr">
              <a:buSzPct val="25000"/>
            </a:pPr>
            <a:r>
              <a:rPr lang="af" sz="3200">
                <a:solidFill>
                  <a:schemeClr val="dk1"/>
                </a:solidFill>
                <a:latin typeface="Calibri"/>
                <a:ea typeface="Calibri"/>
                <a:cs typeface="Calibri"/>
                <a:sym typeface="Calibri"/>
              </a:rPr>
              <a:t>Butte Community College 2016</a:t>
            </a:r>
          </a:p>
        </p:txBody>
      </p:sp>
      <p:graphicFrame>
        <p:nvGraphicFramePr>
          <p:cNvPr id="329" name="Shape 329"/>
          <p:cNvGraphicFramePr/>
          <p:nvPr>
            <p:extLst/>
          </p:nvPr>
        </p:nvGraphicFramePr>
        <p:xfrm>
          <a:off x="2095501" y="2667000"/>
          <a:ext cx="7888575" cy="3383330"/>
        </p:xfrm>
        <a:graphic>
          <a:graphicData uri="http://schemas.openxmlformats.org/drawingml/2006/table">
            <a:tbl>
              <a:tblPr bandRow="1">
                <a:tableStyleId>{5C22544A-7EE6-4342-B048-85BDC9FD1C3A}</a:tableStyleId>
              </a:tblPr>
              <a:tblGrid>
                <a:gridCol w="1577700">
                  <a:extLst>
                    <a:ext uri="{9D8B030D-6E8A-4147-A177-3AD203B41FA5}">
                      <a16:colId xmlns:a16="http://schemas.microsoft.com/office/drawing/2014/main" val="20000"/>
                    </a:ext>
                  </a:extLst>
                </a:gridCol>
                <a:gridCol w="6310875">
                  <a:extLst>
                    <a:ext uri="{9D8B030D-6E8A-4147-A177-3AD203B41FA5}">
                      <a16:colId xmlns:a16="http://schemas.microsoft.com/office/drawing/2014/main" val="20001"/>
                    </a:ext>
                  </a:extLst>
                </a:gridCol>
              </a:tblGrid>
              <a:tr h="442525">
                <a:tc>
                  <a:txBody>
                    <a:bodyPr/>
                    <a:lstStyle/>
                    <a:p>
                      <a:pPr marL="0" marR="0" lvl="0" indent="0" algn="l" rtl="0">
                        <a:spcBef>
                          <a:spcPts val="0"/>
                        </a:spcBef>
                        <a:buSzPct val="25000"/>
                        <a:buNone/>
                      </a:pPr>
                      <a:r>
                        <a:rPr lang="af" sz="2400" dirty="0"/>
                        <a:t>12 / 12</a:t>
                      </a:r>
                    </a:p>
                  </a:txBody>
                  <a:tcPr marL="91450" marR="91450" marT="45725" marB="45725"/>
                </a:tc>
                <a:tc>
                  <a:txBody>
                    <a:bodyPr/>
                    <a:lstStyle/>
                    <a:p>
                      <a:pPr marL="0" marR="0" lvl="0" indent="0" algn="l" rtl="0">
                        <a:spcBef>
                          <a:spcPts val="0"/>
                        </a:spcBef>
                        <a:buSzPct val="25000"/>
                        <a:buNone/>
                      </a:pPr>
                      <a:r>
                        <a:rPr lang="af" sz="2400"/>
                        <a:t>Will likely (3) or certainly (9) use OER again</a:t>
                      </a:r>
                      <a:endParaRPr lang="af" sz="2400" i="0"/>
                    </a:p>
                  </a:txBody>
                  <a:tcPr marL="91450" marR="91450" marT="45725" marB="45725"/>
                </a:tc>
                <a:extLst>
                  <a:ext uri="{0D108BD9-81ED-4DB2-BD59-A6C34878D82A}">
                    <a16:rowId xmlns:a16="http://schemas.microsoft.com/office/drawing/2014/main" val="10000"/>
                  </a:ext>
                </a:extLst>
              </a:tr>
              <a:tr h="763825">
                <a:tc>
                  <a:txBody>
                    <a:bodyPr/>
                    <a:lstStyle/>
                    <a:p>
                      <a:pPr marL="0" marR="0" lvl="0" indent="0" algn="l" rtl="0">
                        <a:spcBef>
                          <a:spcPts val="0"/>
                        </a:spcBef>
                        <a:buSzPct val="25000"/>
                        <a:buNone/>
                      </a:pPr>
                      <a:r>
                        <a:rPr lang="af" sz="2400"/>
                        <a:t>7 / 11</a:t>
                      </a:r>
                    </a:p>
                  </a:txBody>
                  <a:tcPr marL="91450" marR="91450" marT="45725" marB="45725"/>
                </a:tc>
                <a:tc>
                  <a:txBody>
                    <a:bodyPr/>
                    <a:lstStyle/>
                    <a:p>
                      <a:pPr marL="0" marR="0" lvl="0" indent="0" algn="l" rtl="0">
                        <a:spcBef>
                          <a:spcPts val="0"/>
                        </a:spcBef>
                        <a:buSzPct val="25000"/>
                        <a:buNone/>
                      </a:pPr>
                      <a:r>
                        <a:rPr lang="af" sz="2400"/>
                        <a:t>Open textbook took the same about of time to prepare.</a:t>
                      </a:r>
                      <a:endParaRPr lang="af" sz="2400" i="0"/>
                    </a:p>
                  </a:txBody>
                  <a:tcPr marL="91450" marR="91450" marT="45725" marB="45725"/>
                </a:tc>
                <a:extLst>
                  <a:ext uri="{0D108BD9-81ED-4DB2-BD59-A6C34878D82A}">
                    <a16:rowId xmlns:a16="http://schemas.microsoft.com/office/drawing/2014/main" val="10001"/>
                  </a:ext>
                </a:extLst>
              </a:tr>
              <a:tr h="442525">
                <a:tc>
                  <a:txBody>
                    <a:bodyPr/>
                    <a:lstStyle/>
                    <a:p>
                      <a:pPr marL="0" marR="0" lvl="0" indent="0" algn="l" rtl="0">
                        <a:spcBef>
                          <a:spcPts val="0"/>
                        </a:spcBef>
                        <a:buSzPct val="25000"/>
                        <a:buNone/>
                      </a:pPr>
                      <a:r>
                        <a:rPr lang="af" sz="2400"/>
                        <a:t>9 / 12</a:t>
                      </a:r>
                    </a:p>
                  </a:txBody>
                  <a:tcPr marL="91450" marR="91450" marT="45725" marB="45725"/>
                </a:tc>
                <a:tc>
                  <a:txBody>
                    <a:bodyPr/>
                    <a:lstStyle/>
                    <a:p>
                      <a:pPr marL="0" marR="0" lvl="0" indent="0" algn="l" rtl="0">
                        <a:spcBef>
                          <a:spcPts val="0"/>
                        </a:spcBef>
                        <a:buSzPct val="25000"/>
                        <a:buNone/>
                      </a:pPr>
                      <a:r>
                        <a:rPr lang="af" sz="2400"/>
                        <a:t>OER was easy to integrate into my course</a:t>
                      </a:r>
                      <a:endParaRPr lang="af" sz="2400" i="0"/>
                    </a:p>
                  </a:txBody>
                  <a:tcPr marL="91450" marR="91450" marT="45725" marB="45725"/>
                </a:tc>
                <a:extLst>
                  <a:ext uri="{0D108BD9-81ED-4DB2-BD59-A6C34878D82A}">
                    <a16:rowId xmlns:a16="http://schemas.microsoft.com/office/drawing/2014/main" val="10002"/>
                  </a:ext>
                </a:extLst>
              </a:tr>
              <a:tr h="763825">
                <a:tc>
                  <a:txBody>
                    <a:bodyPr/>
                    <a:lstStyle/>
                    <a:p>
                      <a:pPr marL="0" marR="0" lvl="0" indent="0" algn="l" rtl="0">
                        <a:lnSpc>
                          <a:spcPct val="100000"/>
                        </a:lnSpc>
                        <a:spcBef>
                          <a:spcPts val="0"/>
                        </a:spcBef>
                        <a:spcAft>
                          <a:spcPts val="0"/>
                        </a:spcAft>
                        <a:buClr>
                          <a:schemeClr val="dk1"/>
                        </a:buClr>
                        <a:buSzPct val="25000"/>
                        <a:buFont typeface="Calibri"/>
                        <a:buNone/>
                      </a:pPr>
                      <a:r>
                        <a:rPr lang="af" sz="2400"/>
                        <a:t>8 / 12</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af" sz="2400" dirty="0">
                          <a:sym typeface="Calibri"/>
                        </a:rPr>
                        <a:t>The use of OER encouraged me to reflect on my teaching practices.</a:t>
                      </a:r>
                      <a:endParaRPr lang="af" sz="2400" i="0"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763825">
                <a:tc>
                  <a:txBody>
                    <a:bodyPr/>
                    <a:lstStyle/>
                    <a:p>
                      <a:pPr marL="0" marR="0" lvl="0" indent="0" algn="l" rtl="0">
                        <a:lnSpc>
                          <a:spcPct val="100000"/>
                        </a:lnSpc>
                        <a:spcBef>
                          <a:spcPts val="0"/>
                        </a:spcBef>
                        <a:spcAft>
                          <a:spcPts val="0"/>
                        </a:spcAft>
                        <a:buNone/>
                      </a:pPr>
                      <a:r>
                        <a:rPr lang="af" sz="2400"/>
                        <a:t>7 / 12</a:t>
                      </a:r>
                    </a:p>
                    <a:p>
                      <a:pPr marL="0" marR="0" lvl="0" indent="0" algn="l" rtl="0">
                        <a:lnSpc>
                          <a:spcPct val="100000"/>
                        </a:lnSpc>
                        <a:spcBef>
                          <a:spcPts val="0"/>
                        </a:spcBef>
                        <a:spcAft>
                          <a:spcPts val="0"/>
                        </a:spcAft>
                        <a:buNone/>
                      </a:pPr>
                      <a:r>
                        <a:rPr lang="af" sz="2400"/>
                        <a:t>3 / 12</a:t>
                      </a:r>
                    </a:p>
                  </a:txBody>
                  <a:tcPr marL="91450" marR="91450" marT="45725" marB="45725"/>
                </a:tc>
                <a:tc>
                  <a:txBody>
                    <a:bodyPr/>
                    <a:lstStyle/>
                    <a:p>
                      <a:pPr marL="0" marR="0" lvl="0" indent="0" algn="l" rtl="0">
                        <a:lnSpc>
                          <a:spcPct val="100000"/>
                        </a:lnSpc>
                        <a:spcBef>
                          <a:spcPts val="0"/>
                        </a:spcBef>
                        <a:spcAft>
                          <a:spcPts val="0"/>
                        </a:spcAft>
                        <a:buNone/>
                      </a:pPr>
                      <a:r>
                        <a:rPr lang="af" sz="2400"/>
                        <a:t>The OER book was as good as the previous book</a:t>
                      </a:r>
                    </a:p>
                    <a:p>
                      <a:pPr marL="0" marR="0" lvl="0" indent="0" algn="l" rtl="0">
                        <a:lnSpc>
                          <a:spcPct val="100000"/>
                        </a:lnSpc>
                        <a:spcBef>
                          <a:spcPts val="0"/>
                        </a:spcBef>
                        <a:spcAft>
                          <a:spcPts val="0"/>
                        </a:spcAft>
                        <a:buNone/>
                      </a:pPr>
                      <a:r>
                        <a:rPr lang="af" sz="2400"/>
                        <a:t>The OER textbook was better</a:t>
                      </a:r>
                    </a:p>
                  </a:txBody>
                  <a:tcPr marL="91450" marR="91450" marT="45725" marB="457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3286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dirty="0"/>
              <a:t>Survey of Students in OER Classes</a:t>
            </a:r>
          </a:p>
        </p:txBody>
      </p:sp>
      <p:sp>
        <p:nvSpPr>
          <p:cNvPr id="4" name="TextBox 3"/>
          <p:cNvSpPr txBox="1"/>
          <p:nvPr/>
        </p:nvSpPr>
        <p:spPr>
          <a:xfrm>
            <a:off x="1905000" y="1015426"/>
            <a:ext cx="8305800" cy="584775"/>
          </a:xfrm>
          <a:prstGeom prst="rect">
            <a:avLst/>
          </a:prstGeom>
          <a:noFill/>
        </p:spPr>
        <p:txBody>
          <a:bodyPr wrap="square" rtlCol="0">
            <a:spAutoFit/>
          </a:bodyPr>
          <a:lstStyle/>
          <a:p>
            <a:pPr algn="ctr"/>
            <a:r>
              <a:rPr lang="en-US" sz="3200" dirty="0"/>
              <a:t>Butte Community College 2016</a:t>
            </a:r>
          </a:p>
        </p:txBody>
      </p:sp>
      <p:graphicFrame>
        <p:nvGraphicFramePr>
          <p:cNvPr id="5" name="Table 4"/>
          <p:cNvGraphicFramePr>
            <a:graphicFrameLocks noGrp="1"/>
          </p:cNvGraphicFramePr>
          <p:nvPr>
            <p:extLst/>
          </p:nvPr>
        </p:nvGraphicFramePr>
        <p:xfrm>
          <a:off x="2057400" y="1828800"/>
          <a:ext cx="8001000" cy="1967865"/>
        </p:xfrm>
        <a:graphic>
          <a:graphicData uri="http://schemas.openxmlformats.org/drawingml/2006/table">
            <a:tbl>
              <a:tblPr firstCol="1" bandRow="1">
                <a:tableStyleId>{5C22544A-7EE6-4342-B048-85BDC9FD1C3A}</a:tableStyleId>
              </a:tblPr>
              <a:tblGrid>
                <a:gridCol w="14478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0">
                <a:tc>
                  <a:txBody>
                    <a:bodyPr/>
                    <a:lstStyle/>
                    <a:p>
                      <a:pPr marL="0" marR="0" algn="ctr">
                        <a:lnSpc>
                          <a:spcPct val="115000"/>
                        </a:lnSpc>
                        <a:spcBef>
                          <a:spcPts val="0"/>
                        </a:spcBef>
                        <a:spcAft>
                          <a:spcPts val="0"/>
                        </a:spcAft>
                      </a:pPr>
                      <a:r>
                        <a:rPr lang="en-US" sz="2400" dirty="0">
                          <a:effectLst/>
                        </a:rPr>
                        <a:t>77%</a:t>
                      </a:r>
                      <a:endParaRPr lang="en-US" sz="24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The textbook is easy to use</a:t>
                      </a:r>
                      <a:endParaRPr lang="en-US" sz="2400">
                        <a:effectLst/>
                        <a:latin typeface="Arial"/>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2400" dirty="0">
                          <a:effectLst/>
                        </a:rPr>
                        <a:t>76%</a:t>
                      </a:r>
                      <a:endParaRPr lang="en-US" sz="24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Used a PDF to read the </a:t>
                      </a:r>
                      <a:endParaRPr lang="en-US" sz="240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gn="ctr">
                        <a:lnSpc>
                          <a:spcPct val="115000"/>
                        </a:lnSpc>
                        <a:spcBef>
                          <a:spcPts val="0"/>
                        </a:spcBef>
                        <a:spcAft>
                          <a:spcPts val="0"/>
                        </a:spcAft>
                      </a:pPr>
                      <a:r>
                        <a:rPr lang="en-US" sz="2400" dirty="0">
                          <a:effectLst/>
                        </a:rPr>
                        <a:t>25%</a:t>
                      </a:r>
                      <a:endParaRPr lang="en-US" sz="24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Used a printer copy</a:t>
                      </a:r>
                      <a:endParaRPr lang="en-US" sz="2400">
                        <a:effectLst/>
                        <a:latin typeface="Arial"/>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gn="ctr">
                        <a:lnSpc>
                          <a:spcPct val="115000"/>
                        </a:lnSpc>
                        <a:spcBef>
                          <a:spcPts val="0"/>
                        </a:spcBef>
                        <a:spcAft>
                          <a:spcPts val="0"/>
                        </a:spcAft>
                      </a:pPr>
                      <a:r>
                        <a:rPr lang="en-US" sz="2400" dirty="0">
                          <a:effectLst/>
                        </a:rPr>
                        <a:t>83%</a:t>
                      </a:r>
                      <a:endParaRPr lang="en-US" sz="24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Would recommend the textbook to other students</a:t>
                      </a:r>
                      <a:endParaRPr lang="en-US" sz="2400">
                        <a:effectLst/>
                        <a:latin typeface="Arial"/>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lgn="ctr">
                        <a:lnSpc>
                          <a:spcPct val="115000"/>
                        </a:lnSpc>
                        <a:spcBef>
                          <a:spcPts val="0"/>
                        </a:spcBef>
                        <a:spcAft>
                          <a:spcPts val="0"/>
                        </a:spcAft>
                      </a:pPr>
                      <a:r>
                        <a:rPr lang="en-US" sz="2400" dirty="0">
                          <a:effectLst/>
                        </a:rPr>
                        <a:t>88%</a:t>
                      </a:r>
                      <a:endParaRPr lang="en-US" sz="24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This textbook is better than others used in the past</a:t>
                      </a:r>
                      <a:endParaRPr lang="en-US" sz="2400" dirty="0">
                        <a:effectLst/>
                        <a:latin typeface="Arial"/>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8" name="TextBox 7"/>
          <p:cNvSpPr txBox="1"/>
          <p:nvPr/>
        </p:nvSpPr>
        <p:spPr>
          <a:xfrm>
            <a:off x="2438400" y="4572000"/>
            <a:ext cx="76200" cy="369332"/>
          </a:xfrm>
          <a:prstGeom prst="rect">
            <a:avLst/>
          </a:prstGeom>
          <a:noFill/>
        </p:spPr>
        <p:txBody>
          <a:bodyPr wrap="square" rtlCol="0">
            <a:spAutoFit/>
          </a:bodyPr>
          <a:lstStyle/>
          <a:p>
            <a:endParaRPr lang="en-US" dirty="0"/>
          </a:p>
        </p:txBody>
      </p:sp>
      <p:sp>
        <p:nvSpPr>
          <p:cNvPr id="9" name="TextBox 8"/>
          <p:cNvSpPr txBox="1"/>
          <p:nvPr/>
        </p:nvSpPr>
        <p:spPr>
          <a:xfrm>
            <a:off x="1905000" y="4267200"/>
            <a:ext cx="83058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Need more classes to be like this. Simple, easy, and the start of 21st century learning that does not involve hundreds of dollars in physical textbooks.</a:t>
            </a:r>
          </a:p>
          <a:p>
            <a:pPr marL="285750" indent="-285750">
              <a:buFont typeface="Arial" panose="020B0604020202020204" pitchFamily="34" charset="0"/>
              <a:buChar char="•"/>
            </a:pPr>
            <a:r>
              <a:rPr lang="en-US" sz="2400" dirty="0"/>
              <a:t>There were times that the textbook wouldn't download to my computer and I had to return and press download again. But it's way better to get a free textbook than having to buy one. </a:t>
            </a:r>
          </a:p>
        </p:txBody>
      </p:sp>
    </p:spTree>
    <p:extLst>
      <p:ext uri="{BB962C8B-B14F-4D97-AF65-F5344CB8AC3E}">
        <p14:creationId xmlns:p14="http://schemas.microsoft.com/office/powerpoint/2010/main" val="2033783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dirty="0"/>
              <a:t>Survey of Students in OER Classes</a:t>
            </a:r>
          </a:p>
        </p:txBody>
      </p:sp>
      <p:sp>
        <p:nvSpPr>
          <p:cNvPr id="4" name="TextBox 3"/>
          <p:cNvSpPr txBox="1"/>
          <p:nvPr/>
        </p:nvSpPr>
        <p:spPr>
          <a:xfrm>
            <a:off x="1905000" y="1015426"/>
            <a:ext cx="8305800" cy="584775"/>
          </a:xfrm>
          <a:prstGeom prst="rect">
            <a:avLst/>
          </a:prstGeom>
          <a:noFill/>
        </p:spPr>
        <p:txBody>
          <a:bodyPr wrap="square" rtlCol="0">
            <a:spAutoFit/>
          </a:bodyPr>
          <a:lstStyle/>
          <a:p>
            <a:pPr algn="ctr"/>
            <a:r>
              <a:rPr lang="en-US" sz="3200" dirty="0"/>
              <a:t>Butte Community College 2016</a:t>
            </a:r>
          </a:p>
        </p:txBody>
      </p:sp>
      <p:graphicFrame>
        <p:nvGraphicFramePr>
          <p:cNvPr id="3" name="Table 2"/>
          <p:cNvGraphicFramePr>
            <a:graphicFrameLocks noGrp="1"/>
          </p:cNvGraphicFramePr>
          <p:nvPr>
            <p:extLst/>
          </p:nvPr>
        </p:nvGraphicFramePr>
        <p:xfrm>
          <a:off x="2933701" y="1828800"/>
          <a:ext cx="6324601" cy="1447800"/>
        </p:xfrm>
        <a:graphic>
          <a:graphicData uri="http://schemas.openxmlformats.org/drawingml/2006/table">
            <a:tbl>
              <a:tblPr firstRow="1" firstCol="1" bandRow="1">
                <a:tableStyleId>{5C22544A-7EE6-4342-B048-85BDC9FD1C3A}</a:tableStyleId>
              </a:tblPr>
              <a:tblGrid>
                <a:gridCol w="3345622">
                  <a:extLst>
                    <a:ext uri="{9D8B030D-6E8A-4147-A177-3AD203B41FA5}">
                      <a16:colId xmlns:a16="http://schemas.microsoft.com/office/drawing/2014/main" val="20000"/>
                    </a:ext>
                  </a:extLst>
                </a:gridCol>
                <a:gridCol w="1374913">
                  <a:extLst>
                    <a:ext uri="{9D8B030D-6E8A-4147-A177-3AD203B41FA5}">
                      <a16:colId xmlns:a16="http://schemas.microsoft.com/office/drawing/2014/main" val="20001"/>
                    </a:ext>
                  </a:extLst>
                </a:gridCol>
                <a:gridCol w="1604066">
                  <a:extLst>
                    <a:ext uri="{9D8B030D-6E8A-4147-A177-3AD203B41FA5}">
                      <a16:colId xmlns:a16="http://schemas.microsoft.com/office/drawing/2014/main" val="20002"/>
                    </a:ext>
                  </a:extLst>
                </a:gridCol>
              </a:tblGrid>
              <a:tr h="482600">
                <a:tc>
                  <a:txBody>
                    <a:bodyPr/>
                    <a:lstStyle/>
                    <a:p>
                      <a:pPr marL="0" marR="0">
                        <a:lnSpc>
                          <a:spcPct val="105000"/>
                        </a:lnSpc>
                        <a:spcBef>
                          <a:spcPts val="0"/>
                        </a:spcBef>
                        <a:spcAft>
                          <a:spcPts val="0"/>
                        </a:spcAft>
                      </a:pPr>
                      <a:r>
                        <a:rPr lang="en-US" sz="2400">
                          <a:effectLst/>
                        </a:rPr>
                        <a:t> </a:t>
                      </a:r>
                      <a:endParaRPr lang="en-US" sz="2400">
                        <a:effectLst/>
                        <a:latin typeface="Cambria"/>
                        <a:ea typeface="Times New Roman"/>
                        <a:cs typeface="Times New Roman"/>
                      </a:endParaRPr>
                    </a:p>
                  </a:txBody>
                  <a:tcPr marL="68580" marR="68580" marT="0" marB="0"/>
                </a:tc>
                <a:tc>
                  <a:txBody>
                    <a:bodyPr/>
                    <a:lstStyle/>
                    <a:p>
                      <a:pPr marL="0" marR="0">
                        <a:lnSpc>
                          <a:spcPct val="105000"/>
                        </a:lnSpc>
                        <a:spcBef>
                          <a:spcPts val="0"/>
                        </a:spcBef>
                        <a:spcAft>
                          <a:spcPts val="0"/>
                        </a:spcAft>
                      </a:pPr>
                      <a:r>
                        <a:rPr lang="en-US" sz="2400">
                          <a:effectLst/>
                        </a:rPr>
                        <a:t>OER text</a:t>
                      </a:r>
                      <a:endParaRPr lang="en-US" sz="2400">
                        <a:effectLst/>
                        <a:latin typeface="Cambria"/>
                        <a:ea typeface="Times New Roman"/>
                        <a:cs typeface="Times New Roman"/>
                      </a:endParaRPr>
                    </a:p>
                  </a:txBody>
                  <a:tcPr marL="68580" marR="68580" marT="0" marB="0"/>
                </a:tc>
                <a:tc>
                  <a:txBody>
                    <a:bodyPr/>
                    <a:lstStyle/>
                    <a:p>
                      <a:pPr marL="0" marR="0">
                        <a:lnSpc>
                          <a:spcPct val="105000"/>
                        </a:lnSpc>
                        <a:spcBef>
                          <a:spcPts val="0"/>
                        </a:spcBef>
                        <a:spcAft>
                          <a:spcPts val="0"/>
                        </a:spcAft>
                      </a:pPr>
                      <a:r>
                        <a:rPr lang="en-US" sz="2400">
                          <a:effectLst/>
                        </a:rPr>
                        <a:t>Other text</a:t>
                      </a:r>
                      <a:endParaRPr lang="en-US" sz="2400">
                        <a:effectLst/>
                        <a:latin typeface="Cambria"/>
                        <a:ea typeface="Times New Roman"/>
                        <a:cs typeface="Times New Roman"/>
                      </a:endParaRPr>
                    </a:p>
                  </a:txBody>
                  <a:tcPr marL="68580" marR="68580" marT="0" marB="0"/>
                </a:tc>
                <a:extLst>
                  <a:ext uri="{0D108BD9-81ED-4DB2-BD59-A6C34878D82A}">
                    <a16:rowId xmlns:a16="http://schemas.microsoft.com/office/drawing/2014/main" val="10000"/>
                  </a:ext>
                </a:extLst>
              </a:tr>
              <a:tr h="482600">
                <a:tc>
                  <a:txBody>
                    <a:bodyPr/>
                    <a:lstStyle/>
                    <a:p>
                      <a:pPr marL="0" marR="0">
                        <a:lnSpc>
                          <a:spcPct val="105000"/>
                        </a:lnSpc>
                        <a:spcBef>
                          <a:spcPts val="0"/>
                        </a:spcBef>
                        <a:spcAft>
                          <a:spcPts val="0"/>
                        </a:spcAft>
                      </a:pPr>
                      <a:r>
                        <a:rPr lang="en-US" sz="2400">
                          <a:effectLst/>
                        </a:rPr>
                        <a:t>2 -3 times per week</a:t>
                      </a:r>
                      <a:endParaRPr lang="en-US" sz="2400">
                        <a:effectLst/>
                        <a:latin typeface="Cambria"/>
                        <a:ea typeface="Times New Roman"/>
                        <a:cs typeface="Times New Roman"/>
                      </a:endParaRPr>
                    </a:p>
                  </a:txBody>
                  <a:tcPr marL="68580" marR="68580" marT="0" marB="0"/>
                </a:tc>
                <a:tc>
                  <a:txBody>
                    <a:bodyPr/>
                    <a:lstStyle/>
                    <a:p>
                      <a:pPr marL="0" marR="0">
                        <a:lnSpc>
                          <a:spcPct val="105000"/>
                        </a:lnSpc>
                        <a:spcBef>
                          <a:spcPts val="0"/>
                        </a:spcBef>
                        <a:spcAft>
                          <a:spcPts val="0"/>
                        </a:spcAft>
                      </a:pPr>
                      <a:r>
                        <a:rPr lang="en-US" sz="2400">
                          <a:effectLst/>
                        </a:rPr>
                        <a:t>47%</a:t>
                      </a:r>
                      <a:endParaRPr lang="en-US" sz="2400">
                        <a:effectLst/>
                        <a:latin typeface="Cambria"/>
                        <a:ea typeface="Times New Roman"/>
                        <a:cs typeface="Times New Roman"/>
                      </a:endParaRPr>
                    </a:p>
                  </a:txBody>
                  <a:tcPr marL="68580" marR="68580" marT="0" marB="0"/>
                </a:tc>
                <a:tc>
                  <a:txBody>
                    <a:bodyPr/>
                    <a:lstStyle/>
                    <a:p>
                      <a:pPr marL="0" marR="0">
                        <a:lnSpc>
                          <a:spcPct val="105000"/>
                        </a:lnSpc>
                        <a:spcBef>
                          <a:spcPts val="0"/>
                        </a:spcBef>
                        <a:spcAft>
                          <a:spcPts val="0"/>
                        </a:spcAft>
                      </a:pPr>
                      <a:r>
                        <a:rPr lang="en-US" sz="2400">
                          <a:effectLst/>
                        </a:rPr>
                        <a:t>27%</a:t>
                      </a:r>
                      <a:endParaRPr lang="en-US" sz="2400">
                        <a:effectLst/>
                        <a:latin typeface="Cambria"/>
                        <a:ea typeface="Times New Roman"/>
                        <a:cs typeface="Times New Roman"/>
                      </a:endParaRPr>
                    </a:p>
                  </a:txBody>
                  <a:tcPr marL="68580" marR="68580" marT="0" marB="0"/>
                </a:tc>
                <a:extLst>
                  <a:ext uri="{0D108BD9-81ED-4DB2-BD59-A6C34878D82A}">
                    <a16:rowId xmlns:a16="http://schemas.microsoft.com/office/drawing/2014/main" val="10001"/>
                  </a:ext>
                </a:extLst>
              </a:tr>
              <a:tr h="482600">
                <a:tc>
                  <a:txBody>
                    <a:bodyPr/>
                    <a:lstStyle/>
                    <a:p>
                      <a:pPr marL="0" marR="0">
                        <a:lnSpc>
                          <a:spcPct val="105000"/>
                        </a:lnSpc>
                        <a:spcBef>
                          <a:spcPts val="0"/>
                        </a:spcBef>
                        <a:spcAft>
                          <a:spcPts val="0"/>
                        </a:spcAft>
                      </a:pPr>
                      <a:r>
                        <a:rPr lang="en-US" sz="2400">
                          <a:effectLst/>
                        </a:rPr>
                        <a:t>Once per week or never</a:t>
                      </a:r>
                      <a:endParaRPr lang="en-US" sz="2400">
                        <a:effectLst/>
                        <a:latin typeface="Cambria"/>
                        <a:ea typeface="Times New Roman"/>
                        <a:cs typeface="Times New Roman"/>
                      </a:endParaRPr>
                    </a:p>
                  </a:txBody>
                  <a:tcPr marL="68580" marR="68580" marT="0" marB="0"/>
                </a:tc>
                <a:tc>
                  <a:txBody>
                    <a:bodyPr/>
                    <a:lstStyle/>
                    <a:p>
                      <a:pPr marL="0" marR="0">
                        <a:lnSpc>
                          <a:spcPct val="105000"/>
                        </a:lnSpc>
                        <a:spcBef>
                          <a:spcPts val="0"/>
                        </a:spcBef>
                        <a:spcAft>
                          <a:spcPts val="0"/>
                        </a:spcAft>
                      </a:pPr>
                      <a:r>
                        <a:rPr lang="en-US" sz="2400">
                          <a:effectLst/>
                        </a:rPr>
                        <a:t>24%</a:t>
                      </a:r>
                      <a:endParaRPr lang="en-US" sz="2400">
                        <a:effectLst/>
                        <a:latin typeface="Cambria"/>
                        <a:ea typeface="Times New Roman"/>
                        <a:cs typeface="Times New Roman"/>
                      </a:endParaRPr>
                    </a:p>
                  </a:txBody>
                  <a:tcPr marL="68580" marR="68580" marT="0" marB="0"/>
                </a:tc>
                <a:tc>
                  <a:txBody>
                    <a:bodyPr/>
                    <a:lstStyle/>
                    <a:p>
                      <a:pPr marL="0" marR="0">
                        <a:lnSpc>
                          <a:spcPct val="105000"/>
                        </a:lnSpc>
                        <a:spcBef>
                          <a:spcPts val="0"/>
                        </a:spcBef>
                        <a:spcAft>
                          <a:spcPts val="0"/>
                        </a:spcAft>
                      </a:pPr>
                      <a:r>
                        <a:rPr lang="en-US" sz="2400" dirty="0">
                          <a:effectLst/>
                        </a:rPr>
                        <a:t>47%</a:t>
                      </a:r>
                      <a:endParaRPr lang="en-US" sz="2400" dirty="0">
                        <a:effectLst/>
                        <a:latin typeface="Cambria"/>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7" name="Rectangle 6"/>
          <p:cNvSpPr/>
          <p:nvPr/>
        </p:nvSpPr>
        <p:spPr>
          <a:xfrm>
            <a:off x="3581400" y="3657600"/>
            <a:ext cx="5029200" cy="2308324"/>
          </a:xfrm>
          <a:prstGeom prst="rect">
            <a:avLst/>
          </a:prstGeom>
        </p:spPr>
        <p:txBody>
          <a:bodyPr wrap="square">
            <a:spAutoFit/>
          </a:bodyPr>
          <a:lstStyle/>
          <a:p>
            <a:pPr marL="285750" indent="-285750">
              <a:buFont typeface="Arial" panose="020B0604020202020204" pitchFamily="34" charset="0"/>
              <a:buChar char="•"/>
            </a:pPr>
            <a:r>
              <a:rPr lang="en-US" sz="2400" dirty="0"/>
              <a:t>81 – 94% agree that the textbook</a:t>
            </a:r>
          </a:p>
          <a:p>
            <a:pPr marL="742950" lvl="1" indent="-285750">
              <a:buFont typeface="Arial" panose="020B0604020202020204" pitchFamily="34" charset="0"/>
              <a:buChar char="•"/>
            </a:pPr>
            <a:r>
              <a:rPr lang="en-US" sz="2400" dirty="0"/>
              <a:t>met student expectation</a:t>
            </a:r>
          </a:p>
          <a:p>
            <a:pPr marL="742950" lvl="1" indent="-285750">
              <a:buFont typeface="Arial" panose="020B0604020202020204" pitchFamily="34" charset="0"/>
              <a:buChar char="•"/>
            </a:pPr>
            <a:r>
              <a:rPr lang="en-US" sz="2400" dirty="0"/>
              <a:t>helped them learn</a:t>
            </a:r>
          </a:p>
          <a:p>
            <a:pPr marL="742950" lvl="1" indent="-285750">
              <a:buFont typeface="Arial" panose="020B0604020202020204" pitchFamily="34" charset="0"/>
              <a:buChar char="•"/>
            </a:pPr>
            <a:r>
              <a:rPr lang="en-US" sz="2400" dirty="0"/>
              <a:t>was well organized</a:t>
            </a:r>
          </a:p>
          <a:p>
            <a:pPr marL="742950" lvl="1" indent="-285750">
              <a:buFont typeface="Arial" panose="020B0604020202020204" pitchFamily="34" charset="0"/>
              <a:buChar char="•"/>
            </a:pPr>
            <a:r>
              <a:rPr lang="en-US" sz="2400" dirty="0"/>
              <a:t>was readable</a:t>
            </a:r>
          </a:p>
          <a:p>
            <a:pPr marL="742950" lvl="1" indent="-285750">
              <a:buFont typeface="Arial" panose="020B0604020202020204" pitchFamily="34" charset="0"/>
              <a:buChar char="•"/>
            </a:pPr>
            <a:r>
              <a:rPr lang="en-US" sz="2400" dirty="0"/>
              <a:t>had good graphics</a:t>
            </a:r>
          </a:p>
        </p:txBody>
      </p:sp>
    </p:spTree>
    <p:extLst>
      <p:ext uri="{BB962C8B-B14F-4D97-AF65-F5344CB8AC3E}">
        <p14:creationId xmlns:p14="http://schemas.microsoft.com/office/powerpoint/2010/main" val="1795314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24800" y="685800"/>
            <a:ext cx="2209800" cy="1752600"/>
          </a:xfrm>
        </p:spPr>
        <p:txBody>
          <a:bodyPr/>
          <a:lstStyle/>
          <a:p>
            <a:r>
              <a:rPr lang="en-US" dirty="0">
                <a:solidFill>
                  <a:schemeClr val="tx1"/>
                </a:solidFill>
              </a:rPr>
              <a:t>OERs can be hard to find</a:t>
            </a:r>
          </a:p>
        </p:txBody>
      </p:sp>
      <p:pic>
        <p:nvPicPr>
          <p:cNvPr id="2050" name="Picture 2" descr="find the pa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94856"/>
            <a:ext cx="5562600" cy="555050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5943600" y="2751008"/>
            <a:ext cx="914400" cy="838200"/>
          </a:xfrm>
          <a:prstGeom prst="ellipse">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7924800" y="2057400"/>
            <a:ext cx="30480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solidFill>
                  <a:schemeClr val="tx1"/>
                </a:solidFill>
              </a:rPr>
              <a:t>That’s where we can help!</a:t>
            </a:r>
          </a:p>
        </p:txBody>
      </p:sp>
      <p:sp>
        <p:nvSpPr>
          <p:cNvPr id="7" name="TextBox 6"/>
          <p:cNvSpPr txBox="1"/>
          <p:nvPr/>
        </p:nvSpPr>
        <p:spPr>
          <a:xfrm>
            <a:off x="7924800" y="4495801"/>
            <a:ext cx="3222812" cy="369332"/>
          </a:xfrm>
          <a:prstGeom prst="rect">
            <a:avLst/>
          </a:prstGeom>
          <a:noFill/>
        </p:spPr>
        <p:txBody>
          <a:bodyPr wrap="square" rtlCol="0">
            <a:spAutoFit/>
          </a:bodyPr>
          <a:lstStyle/>
          <a:p>
            <a:r>
              <a:rPr lang="en-US" dirty="0">
                <a:hlinkClick r:id="rId3"/>
              </a:rPr>
              <a:t>www.tinyurl.com/butteoer</a:t>
            </a:r>
            <a:r>
              <a:rPr lang="en-US" dirty="0"/>
              <a:t>   </a:t>
            </a:r>
          </a:p>
        </p:txBody>
      </p:sp>
    </p:spTree>
    <p:extLst>
      <p:ext uri="{BB962C8B-B14F-4D97-AF65-F5344CB8AC3E}">
        <p14:creationId xmlns:p14="http://schemas.microsoft.com/office/powerpoint/2010/main" val="286917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68400" y="96001"/>
            <a:ext cx="8511667" cy="4861367"/>
          </a:xfrm>
          <a:prstGeom prst="rect">
            <a:avLst/>
          </a:prstGeom>
          <a:noFill/>
          <a:ln w="19050" cap="flat" cmpd="sng">
            <a:solidFill>
              <a:schemeClr val="dk2"/>
            </a:solidFill>
            <a:prstDash val="solid"/>
            <a:round/>
            <a:headEnd type="none" w="med" len="med"/>
            <a:tailEnd type="none" w="med" len="med"/>
          </a:ln>
        </p:spPr>
      </p:pic>
      <p:pic>
        <p:nvPicPr>
          <p:cNvPr id="85" name="Shape 85"/>
          <p:cNvPicPr preferRelativeResize="0"/>
          <p:nvPr/>
        </p:nvPicPr>
        <p:blipFill>
          <a:blip r:embed="rId4">
            <a:alphaModFix/>
          </a:blip>
          <a:stretch>
            <a:fillRect/>
          </a:stretch>
        </p:blipFill>
        <p:spPr>
          <a:xfrm>
            <a:off x="3850732" y="3061433"/>
            <a:ext cx="8175768" cy="3662100"/>
          </a:xfrm>
          <a:prstGeom prst="rect">
            <a:avLst/>
          </a:prstGeom>
          <a:noFill/>
          <a:ln w="19050"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1004494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5867400" cy="1143000"/>
          </a:xfrm>
        </p:spPr>
        <p:txBody>
          <a:bodyPr>
            <a:normAutofit/>
          </a:bodyPr>
          <a:lstStyle/>
          <a:p>
            <a:r>
              <a:rPr lang="en-US" dirty="0"/>
              <a:t>My Favorite Places</a:t>
            </a:r>
          </a:p>
        </p:txBody>
      </p:sp>
      <p:sp>
        <p:nvSpPr>
          <p:cNvPr id="3" name="Content Placeholder 2"/>
          <p:cNvSpPr>
            <a:spLocks noGrp="1"/>
          </p:cNvSpPr>
          <p:nvPr>
            <p:ph idx="1"/>
          </p:nvPr>
        </p:nvSpPr>
        <p:spPr/>
        <p:txBody>
          <a:bodyPr/>
          <a:lstStyle/>
          <a:p>
            <a:r>
              <a:rPr lang="en-US" dirty="0"/>
              <a:t>Advanced Google Search</a:t>
            </a:r>
          </a:p>
          <a:p>
            <a:r>
              <a:rPr lang="en-US" dirty="0">
                <a:hlinkClick r:id="rId2"/>
              </a:rPr>
              <a:t>OER Commons</a:t>
            </a:r>
            <a:endParaRPr lang="en-US" dirty="0"/>
          </a:p>
          <a:p>
            <a:r>
              <a:rPr lang="en-US" dirty="0">
                <a:hlinkClick r:id="rId3"/>
              </a:rPr>
              <a:t>COOL4Ed</a:t>
            </a:r>
            <a:endParaRPr lang="en-US" dirty="0"/>
          </a:p>
          <a:p>
            <a:r>
              <a:rPr lang="en-US" dirty="0">
                <a:hlinkClick r:id="rId4"/>
              </a:rPr>
              <a:t>Open Oregon</a:t>
            </a:r>
            <a:endParaRPr lang="en-US" dirty="0"/>
          </a:p>
          <a:p>
            <a:r>
              <a:rPr lang="en-US" dirty="0">
                <a:hlinkClick r:id="rId5"/>
              </a:rPr>
              <a:t>Open Textbook Library</a:t>
            </a:r>
            <a:endParaRPr lang="en-US" dirty="0"/>
          </a:p>
        </p:txBody>
      </p:sp>
      <p:pic>
        <p:nvPicPr>
          <p:cNvPr id="1026" name="Picture 2" descr="https://www.oercommons.org/static/newdesign/images/logo-hidpi-squar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1" y="274638"/>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stretch>
            <a:fillRect/>
          </a:stretch>
        </p:blipFill>
        <p:spPr>
          <a:xfrm>
            <a:off x="7439026" y="4539530"/>
            <a:ext cx="2369875" cy="1676400"/>
          </a:xfrm>
          <a:prstGeom prst="rect">
            <a:avLst/>
          </a:prstGeom>
        </p:spPr>
      </p:pic>
      <p:pic>
        <p:nvPicPr>
          <p:cNvPr id="6" name="Picture 5"/>
          <p:cNvPicPr>
            <a:picLocks noChangeAspect="1"/>
          </p:cNvPicPr>
          <p:nvPr/>
        </p:nvPicPr>
        <p:blipFill>
          <a:blip r:embed="rId8"/>
          <a:stretch>
            <a:fillRect/>
          </a:stretch>
        </p:blipFill>
        <p:spPr>
          <a:xfrm>
            <a:off x="2286000" y="4805099"/>
            <a:ext cx="3429000" cy="1500599"/>
          </a:xfrm>
          <a:prstGeom prst="rect">
            <a:avLst/>
          </a:prstGeom>
        </p:spPr>
      </p:pic>
      <p:pic>
        <p:nvPicPr>
          <p:cNvPr id="7" name="Picture 6"/>
          <p:cNvPicPr>
            <a:picLocks noChangeAspect="1"/>
          </p:cNvPicPr>
          <p:nvPr/>
        </p:nvPicPr>
        <p:blipFill>
          <a:blip r:embed="rId9"/>
          <a:stretch>
            <a:fillRect/>
          </a:stretch>
        </p:blipFill>
        <p:spPr>
          <a:xfrm>
            <a:off x="6957088" y="2514601"/>
            <a:ext cx="3333750" cy="1647825"/>
          </a:xfrm>
          <a:prstGeom prst="rect">
            <a:avLst/>
          </a:prstGeom>
        </p:spPr>
      </p:pic>
    </p:spTree>
    <p:extLst>
      <p:ext uri="{BB962C8B-B14F-4D97-AF65-F5344CB8AC3E}">
        <p14:creationId xmlns:p14="http://schemas.microsoft.com/office/powerpoint/2010/main" val="4148824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4260913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55" t="14133" r="5404" b="33527"/>
          <a:stretch/>
        </p:blipFill>
        <p:spPr bwMode="auto">
          <a:xfrm>
            <a:off x="1676401" y="76201"/>
            <a:ext cx="4096431" cy="134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04" t="17615" r="6038" b="11785"/>
          <a:stretch/>
        </p:blipFill>
        <p:spPr bwMode="auto">
          <a:xfrm>
            <a:off x="4237080" y="381000"/>
            <a:ext cx="6294438"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9754" t="23671" r="12458" b="4843"/>
          <a:stretch/>
        </p:blipFill>
        <p:spPr bwMode="auto">
          <a:xfrm>
            <a:off x="1828800" y="2743201"/>
            <a:ext cx="6572105" cy="38984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Shape 62" descr="commons Capture.JPG"/>
          <p:cNvPicPr preferRelativeResize="0"/>
          <p:nvPr/>
        </p:nvPicPr>
        <p:blipFill>
          <a:blip r:embed="rId3">
            <a:alphaModFix/>
          </a:blip>
          <a:stretch>
            <a:fillRect/>
          </a:stretch>
        </p:blipFill>
        <p:spPr>
          <a:xfrm>
            <a:off x="4764099" y="1852800"/>
            <a:ext cx="7146600" cy="2703400"/>
          </a:xfrm>
          <a:prstGeom prst="rect">
            <a:avLst/>
          </a:prstGeom>
          <a:noFill/>
          <a:ln>
            <a:noFill/>
          </a:ln>
        </p:spPr>
      </p:pic>
      <p:sp>
        <p:nvSpPr>
          <p:cNvPr id="63" name="Shape 63"/>
          <p:cNvSpPr txBox="1"/>
          <p:nvPr/>
        </p:nvSpPr>
        <p:spPr>
          <a:xfrm>
            <a:off x="3053667" y="5743400"/>
            <a:ext cx="7328800" cy="855200"/>
          </a:xfrm>
          <a:prstGeom prst="rect">
            <a:avLst/>
          </a:prstGeom>
          <a:noFill/>
          <a:ln>
            <a:noFill/>
          </a:ln>
        </p:spPr>
        <p:txBody>
          <a:bodyPr lIns="121900" tIns="121900" rIns="121900" bIns="121900" anchor="t" anchorCtr="0">
            <a:noAutofit/>
          </a:bodyPr>
          <a:lstStyle/>
          <a:p>
            <a:endParaRPr sz="2400"/>
          </a:p>
        </p:txBody>
      </p:sp>
      <p:sp>
        <p:nvSpPr>
          <p:cNvPr id="64" name="Shape 64"/>
          <p:cNvSpPr txBox="1">
            <a:spLocks noGrp="1"/>
          </p:cNvSpPr>
          <p:nvPr>
            <p:ph type="title"/>
          </p:nvPr>
        </p:nvSpPr>
        <p:spPr>
          <a:xfrm>
            <a:off x="415600" y="436000"/>
            <a:ext cx="10923600" cy="1007600"/>
          </a:xfrm>
          <a:prstGeom prst="rect">
            <a:avLst/>
          </a:prstGeom>
        </p:spPr>
        <p:txBody>
          <a:bodyPr vert="horz" lIns="121900" tIns="121900" rIns="121900" bIns="121900" rtlCol="0" anchor="b" anchorCtr="0">
            <a:noAutofit/>
          </a:bodyPr>
          <a:lstStyle/>
          <a:p>
            <a:r>
              <a:rPr lang="en" sz="7333" u="sng">
                <a:solidFill>
                  <a:schemeClr val="hlink"/>
                </a:solidFill>
                <a:hlinkClick r:id="rId4"/>
              </a:rPr>
              <a:t>OER Commons</a:t>
            </a:r>
          </a:p>
        </p:txBody>
      </p:sp>
      <p:sp>
        <p:nvSpPr>
          <p:cNvPr id="65" name="Shape 65"/>
          <p:cNvSpPr txBox="1">
            <a:spLocks noGrp="1"/>
          </p:cNvSpPr>
          <p:nvPr>
            <p:ph type="body" idx="1"/>
          </p:nvPr>
        </p:nvSpPr>
        <p:spPr>
          <a:xfrm>
            <a:off x="214400" y="1616667"/>
            <a:ext cx="4410800" cy="4746000"/>
          </a:xfrm>
          <a:prstGeom prst="rect">
            <a:avLst/>
          </a:prstGeom>
        </p:spPr>
        <p:txBody>
          <a:bodyPr vert="horz" lIns="121900" tIns="121900" rIns="121900" bIns="121900" rtlCol="0" anchor="t" anchorCtr="0">
            <a:noAutofit/>
          </a:bodyPr>
          <a:lstStyle/>
          <a:p>
            <a:pPr marL="609585" indent="-507987">
              <a:buClr>
                <a:srgbClr val="000000"/>
              </a:buClr>
            </a:pPr>
            <a:r>
              <a:rPr lang="en" sz="3200">
                <a:solidFill>
                  <a:srgbClr val="000000"/>
                </a:solidFill>
              </a:rPr>
              <a:t>Easy to search and narrow results</a:t>
            </a:r>
          </a:p>
          <a:p>
            <a:pPr marL="609585" indent="-507987">
              <a:buClr>
                <a:srgbClr val="000000"/>
              </a:buClr>
            </a:pPr>
            <a:r>
              <a:rPr lang="en" sz="3200">
                <a:solidFill>
                  <a:srgbClr val="000000"/>
                </a:solidFill>
              </a:rPr>
              <a:t>Search by discipline</a:t>
            </a:r>
          </a:p>
          <a:p>
            <a:pPr marL="609585" indent="-507987">
              <a:buClr>
                <a:srgbClr val="000000"/>
              </a:buClr>
            </a:pPr>
            <a:r>
              <a:rPr lang="en" sz="3200">
                <a:solidFill>
                  <a:srgbClr val="000000"/>
                </a:solidFill>
              </a:rPr>
              <a:t>Creation tools available </a:t>
            </a:r>
          </a:p>
        </p:txBody>
      </p:sp>
    </p:spTree>
    <p:extLst>
      <p:ext uri="{BB962C8B-B14F-4D97-AF65-F5344CB8AC3E}">
        <p14:creationId xmlns:p14="http://schemas.microsoft.com/office/powerpoint/2010/main" val="364045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10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235200" y="575100"/>
            <a:ext cx="11721600" cy="1735200"/>
          </a:xfrm>
          <a:prstGeom prst="rect">
            <a:avLst/>
          </a:prstGeom>
        </p:spPr>
        <p:txBody>
          <a:bodyPr vert="horz" lIns="121900" tIns="121900" rIns="121900" bIns="121900" rtlCol="0" anchor="b" anchorCtr="0">
            <a:noAutofit/>
          </a:bodyPr>
          <a:lstStyle/>
          <a:p>
            <a:r>
              <a:rPr lang="en" sz="6400">
                <a:solidFill>
                  <a:srgbClr val="000000"/>
                </a:solidFill>
              </a:rPr>
              <a:t>University of Minnesota’s </a:t>
            </a:r>
          </a:p>
          <a:p>
            <a:r>
              <a:rPr lang="en" sz="6400" u="sng">
                <a:solidFill>
                  <a:schemeClr val="accent5"/>
                </a:solidFill>
                <a:hlinkClick r:id="rId3"/>
              </a:rPr>
              <a:t>Open Textbook Library</a:t>
            </a:r>
          </a:p>
        </p:txBody>
      </p:sp>
      <p:pic>
        <p:nvPicPr>
          <p:cNvPr id="71" name="Shape 71" descr="otl2Capture.JPG"/>
          <p:cNvPicPr preferRelativeResize="0"/>
          <p:nvPr/>
        </p:nvPicPr>
        <p:blipFill>
          <a:blip r:embed="rId4">
            <a:alphaModFix/>
          </a:blip>
          <a:stretch>
            <a:fillRect/>
          </a:stretch>
        </p:blipFill>
        <p:spPr>
          <a:xfrm>
            <a:off x="4505533" y="2521700"/>
            <a:ext cx="7454699" cy="3468499"/>
          </a:xfrm>
          <a:prstGeom prst="rect">
            <a:avLst/>
          </a:prstGeom>
          <a:noFill/>
          <a:ln>
            <a:noFill/>
          </a:ln>
        </p:spPr>
      </p:pic>
      <p:sp>
        <p:nvSpPr>
          <p:cNvPr id="72" name="Shape 72"/>
          <p:cNvSpPr txBox="1"/>
          <p:nvPr/>
        </p:nvSpPr>
        <p:spPr>
          <a:xfrm>
            <a:off x="363800" y="2460167"/>
            <a:ext cx="3868000" cy="3772800"/>
          </a:xfrm>
          <a:prstGeom prst="rect">
            <a:avLst/>
          </a:prstGeom>
          <a:noFill/>
          <a:ln>
            <a:noFill/>
          </a:ln>
        </p:spPr>
        <p:txBody>
          <a:bodyPr lIns="121900" tIns="121900" rIns="121900" bIns="121900" anchor="t" anchorCtr="0">
            <a:noAutofit/>
          </a:bodyPr>
          <a:lstStyle/>
          <a:p>
            <a:pPr marL="609585" indent="-507987">
              <a:buSzPct val="100000"/>
              <a:buFont typeface="Source Code Pro"/>
              <a:buChar char="●"/>
            </a:pPr>
            <a:r>
              <a:rPr lang="en" sz="3200">
                <a:latin typeface="Source Code Pro"/>
                <a:ea typeface="Source Code Pro"/>
                <a:cs typeface="Source Code Pro"/>
                <a:sym typeface="Source Code Pro"/>
              </a:rPr>
              <a:t>High quality collection</a:t>
            </a:r>
          </a:p>
          <a:p>
            <a:pPr marL="609585" indent="-507987">
              <a:buSzPct val="100000"/>
              <a:buFont typeface="Source Code Pro"/>
              <a:buChar char="●"/>
            </a:pPr>
            <a:r>
              <a:rPr lang="en" sz="3200">
                <a:latin typeface="Source Code Pro"/>
                <a:ea typeface="Source Code Pro"/>
                <a:cs typeface="Source Code Pro"/>
                <a:sym typeface="Source Code Pro"/>
              </a:rPr>
              <a:t>New books added frequently</a:t>
            </a:r>
          </a:p>
          <a:p>
            <a:pPr marL="609585" indent="-507987">
              <a:buSzPct val="100000"/>
              <a:buFont typeface="Source Code Pro"/>
              <a:buChar char="●"/>
            </a:pPr>
            <a:r>
              <a:rPr lang="en" sz="3200">
                <a:latin typeface="Source Code Pro"/>
                <a:ea typeface="Source Code Pro"/>
                <a:cs typeface="Source Code Pro"/>
                <a:sym typeface="Source Code Pro"/>
              </a:rPr>
              <a:t>Reviews available</a:t>
            </a:r>
          </a:p>
        </p:txBody>
      </p:sp>
    </p:spTree>
    <p:extLst>
      <p:ext uri="{BB962C8B-B14F-4D97-AF65-F5344CB8AC3E}">
        <p14:creationId xmlns:p14="http://schemas.microsoft.com/office/powerpoint/2010/main" val="256433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1000"/>
                                        <p:tgtEl>
                                          <p:spTgt spid="7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1000"/>
                                        <p:tgtEl>
                                          <p:spTgt spid="7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1000"/>
                                        <p:tgtEl>
                                          <p:spTgt spid="7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486833" y="214967"/>
            <a:ext cx="5309200" cy="838800"/>
          </a:xfrm>
          <a:prstGeom prst="rect">
            <a:avLst/>
          </a:prstGeom>
        </p:spPr>
        <p:txBody>
          <a:bodyPr vert="horz" lIns="121900" tIns="121900" rIns="121900" bIns="121900" rtlCol="0" anchor="t" anchorCtr="0">
            <a:noAutofit/>
          </a:bodyPr>
          <a:lstStyle/>
          <a:p>
            <a:r>
              <a:rPr lang="en" sz="4800"/>
              <a:t>Advanced Search</a:t>
            </a:r>
          </a:p>
        </p:txBody>
      </p:sp>
      <p:pic>
        <p:nvPicPr>
          <p:cNvPr id="78" name="Shape 78" descr="Google Capture.JPG"/>
          <p:cNvPicPr preferRelativeResize="0"/>
          <p:nvPr/>
        </p:nvPicPr>
        <p:blipFill>
          <a:blip r:embed="rId3">
            <a:alphaModFix/>
          </a:blip>
          <a:stretch>
            <a:fillRect/>
          </a:stretch>
        </p:blipFill>
        <p:spPr>
          <a:xfrm>
            <a:off x="18834" y="0"/>
            <a:ext cx="6222401" cy="6858000"/>
          </a:xfrm>
          <a:prstGeom prst="rect">
            <a:avLst/>
          </a:prstGeom>
          <a:noFill/>
          <a:ln>
            <a:noFill/>
          </a:ln>
        </p:spPr>
      </p:pic>
      <p:sp>
        <p:nvSpPr>
          <p:cNvPr id="79" name="Shape 79"/>
          <p:cNvSpPr txBox="1"/>
          <p:nvPr/>
        </p:nvSpPr>
        <p:spPr>
          <a:xfrm>
            <a:off x="6628967" y="1223767"/>
            <a:ext cx="5393200" cy="5293200"/>
          </a:xfrm>
          <a:prstGeom prst="rect">
            <a:avLst/>
          </a:prstGeom>
          <a:noFill/>
          <a:ln>
            <a:noFill/>
          </a:ln>
        </p:spPr>
        <p:txBody>
          <a:bodyPr lIns="121900" tIns="121900" rIns="121900" bIns="121900" anchor="t" anchorCtr="0">
            <a:noAutofit/>
          </a:bodyPr>
          <a:lstStyle/>
          <a:p>
            <a:pPr marL="609585" indent="-474121">
              <a:buSzPct val="100000"/>
              <a:buFont typeface="Source Code Pro"/>
              <a:buAutoNum type="arabicPeriod"/>
            </a:pPr>
            <a:r>
              <a:rPr lang="en" sz="2667">
                <a:latin typeface="Source Code Pro"/>
                <a:ea typeface="Source Code Pro"/>
                <a:cs typeface="Source Code Pro"/>
                <a:sym typeface="Source Code Pro"/>
              </a:rPr>
              <a:t>Go to </a:t>
            </a:r>
            <a:r>
              <a:rPr lang="en" sz="2667" u="sng">
                <a:solidFill>
                  <a:schemeClr val="hlink"/>
                </a:solidFill>
                <a:latin typeface="Source Code Pro"/>
                <a:ea typeface="Source Code Pro"/>
                <a:cs typeface="Source Code Pro"/>
                <a:sym typeface="Source Code Pro"/>
                <a:hlinkClick r:id="rId4"/>
              </a:rPr>
              <a:t>advanced search</a:t>
            </a:r>
            <a:r>
              <a:rPr lang="en" sz="2667">
                <a:latin typeface="Source Code Pro"/>
                <a:ea typeface="Source Code Pro"/>
                <a:cs typeface="Source Code Pro"/>
                <a:sym typeface="Source Code Pro"/>
              </a:rPr>
              <a:t> (search in Google, look under settings, bottom of page)</a:t>
            </a:r>
          </a:p>
          <a:p>
            <a:pPr marL="609585" indent="-474121">
              <a:buSzPct val="100000"/>
              <a:buFont typeface="Source Code Pro"/>
              <a:buAutoNum type="arabicPeriod"/>
            </a:pPr>
            <a:r>
              <a:rPr lang="en" sz="2667">
                <a:latin typeface="Source Code Pro"/>
                <a:ea typeface="Source Code Pro"/>
                <a:cs typeface="Source Code Pro"/>
                <a:sym typeface="Source Code Pro"/>
              </a:rPr>
              <a:t>Type in keywords</a:t>
            </a:r>
          </a:p>
          <a:p>
            <a:pPr marL="609585" indent="-474121">
              <a:buSzPct val="100000"/>
              <a:buFont typeface="Source Code Pro"/>
              <a:buAutoNum type="arabicPeriod"/>
            </a:pPr>
            <a:r>
              <a:rPr lang="en" sz="2667">
                <a:latin typeface="Source Code Pro"/>
                <a:ea typeface="Source Code Pro"/>
                <a:cs typeface="Source Code Pro"/>
                <a:sym typeface="Source Code Pro"/>
              </a:rPr>
              <a:t>Narrow results by usage rights</a:t>
            </a:r>
          </a:p>
          <a:p>
            <a:pPr marL="609585" indent="-474121">
              <a:buSzPct val="100000"/>
              <a:buFont typeface="Source Code Pro"/>
              <a:buAutoNum type="arabicPeriod"/>
            </a:pPr>
            <a:r>
              <a:rPr lang="en" sz="2667">
                <a:latin typeface="Source Code Pro"/>
                <a:ea typeface="Source Code Pro"/>
                <a:cs typeface="Source Code Pro"/>
                <a:sym typeface="Source Code Pro"/>
              </a:rPr>
              <a:t>Choose “free to use, share, or modify”</a:t>
            </a:r>
          </a:p>
          <a:p>
            <a:pPr marL="609585" indent="-474121">
              <a:buSzPct val="100000"/>
              <a:buFont typeface="Source Code Pro"/>
              <a:buAutoNum type="arabicPeriod"/>
            </a:pPr>
            <a:r>
              <a:rPr lang="en" sz="2667">
                <a:latin typeface="Source Code Pro"/>
                <a:ea typeface="Source Code Pro"/>
                <a:cs typeface="Source Code Pro"/>
                <a:sym typeface="Source Code Pro"/>
              </a:rPr>
              <a:t>You will need to verify license and determine exact </a:t>
            </a:r>
            <a:r>
              <a:rPr lang="en" sz="2667" u="sng">
                <a:solidFill>
                  <a:schemeClr val="hlink"/>
                </a:solidFill>
                <a:latin typeface="Source Code Pro"/>
                <a:ea typeface="Source Code Pro"/>
                <a:cs typeface="Source Code Pro"/>
                <a:sym typeface="Source Code Pro"/>
                <a:hlinkClick r:id="rId5"/>
              </a:rPr>
              <a:t>terms of use</a:t>
            </a:r>
          </a:p>
        </p:txBody>
      </p:sp>
    </p:spTree>
    <p:extLst>
      <p:ext uri="{BB962C8B-B14F-4D97-AF65-F5344CB8AC3E}">
        <p14:creationId xmlns:p14="http://schemas.microsoft.com/office/powerpoint/2010/main" val="72948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1000"/>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aphicFrame>
        <p:nvGraphicFramePr>
          <p:cNvPr id="10" name="Chart 9"/>
          <p:cNvGraphicFramePr>
            <a:graphicFrameLocks/>
          </p:cNvGraphicFramePr>
          <p:nvPr>
            <p:extLst/>
          </p:nvPr>
        </p:nvGraphicFramePr>
        <p:xfrm>
          <a:off x="1524000" y="861536"/>
          <a:ext cx="8915400" cy="599646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892300" y="152401"/>
            <a:ext cx="4889500" cy="830997"/>
          </a:xfrm>
          <a:prstGeom prst="rect">
            <a:avLst/>
          </a:prstGeom>
          <a:noFill/>
        </p:spPr>
        <p:txBody>
          <a:bodyPr wrap="square" rtlCol="0">
            <a:spAutoFit/>
          </a:bodyPr>
          <a:lstStyle/>
          <a:p>
            <a:r>
              <a:rPr lang="en-US" sz="2400" dirty="0"/>
              <a:t>Butte College: Amount Spent on Textbooks &amp; Materials Per Semester</a:t>
            </a:r>
          </a:p>
        </p:txBody>
      </p:sp>
      <p:sp>
        <p:nvSpPr>
          <p:cNvPr id="16" name="TextBox 15"/>
          <p:cNvSpPr txBox="1"/>
          <p:nvPr/>
        </p:nvSpPr>
        <p:spPr>
          <a:xfrm>
            <a:off x="8597283" y="3387180"/>
            <a:ext cx="1828800" cy="769441"/>
          </a:xfrm>
          <a:prstGeom prst="rect">
            <a:avLst/>
          </a:prstGeom>
          <a:noFill/>
        </p:spPr>
        <p:txBody>
          <a:bodyPr wrap="square" rtlCol="0">
            <a:spAutoFit/>
          </a:bodyPr>
          <a:lstStyle/>
          <a:p>
            <a:r>
              <a:rPr lang="en-US" sz="1100" dirty="0">
                <a:hlinkClick r:id="rId4"/>
              </a:rPr>
              <a:t>http://mfeldstein.com/data-to-back-up-concerns-of-textbook-expenditures-by-first-generation-students/</a:t>
            </a:r>
            <a:r>
              <a:rPr lang="en-US" sz="1100" dirty="0"/>
              <a:t> </a:t>
            </a:r>
          </a:p>
        </p:txBody>
      </p:sp>
      <p:graphicFrame>
        <p:nvGraphicFramePr>
          <p:cNvPr id="17" name="Table 16"/>
          <p:cNvGraphicFramePr>
            <a:graphicFrameLocks noGrp="1"/>
          </p:cNvGraphicFramePr>
          <p:nvPr>
            <p:extLst/>
          </p:nvPr>
        </p:nvGraphicFramePr>
        <p:xfrm>
          <a:off x="6838795" y="1219201"/>
          <a:ext cx="3593179" cy="1959491"/>
        </p:xfrm>
        <a:graphic>
          <a:graphicData uri="http://schemas.openxmlformats.org/drawingml/2006/table">
            <a:tbl>
              <a:tblPr firstRow="1" bandRow="1">
                <a:effectLst>
                  <a:outerShdw blurRad="50800" dist="38100" dir="13500000" algn="br" rotWithShape="0">
                    <a:prstClr val="black">
                      <a:alpha val="40000"/>
                    </a:prstClr>
                  </a:outerShdw>
                </a:effectLst>
                <a:tableStyleId>{5C22544A-7EE6-4342-B048-85BDC9FD1C3A}</a:tableStyleId>
              </a:tblPr>
              <a:tblGrid>
                <a:gridCol w="1915049">
                  <a:extLst>
                    <a:ext uri="{9D8B030D-6E8A-4147-A177-3AD203B41FA5}">
                      <a16:colId xmlns:a16="http://schemas.microsoft.com/office/drawing/2014/main" val="20000"/>
                    </a:ext>
                  </a:extLst>
                </a:gridCol>
                <a:gridCol w="1678130">
                  <a:extLst>
                    <a:ext uri="{9D8B030D-6E8A-4147-A177-3AD203B41FA5}">
                      <a16:colId xmlns:a16="http://schemas.microsoft.com/office/drawing/2014/main" val="20001"/>
                    </a:ext>
                  </a:extLst>
                </a:gridCol>
              </a:tblGrid>
              <a:tr h="932757">
                <a:tc>
                  <a:txBody>
                    <a:bodyPr/>
                    <a:lstStyle/>
                    <a:p>
                      <a:r>
                        <a:rPr lang="en-US" sz="1800" dirty="0"/>
                        <a:t>Course Materials</a:t>
                      </a:r>
                    </a:p>
                    <a:p>
                      <a:r>
                        <a:rPr lang="en-US" sz="1800" dirty="0"/>
                        <a:t>Fall 2014</a:t>
                      </a:r>
                    </a:p>
                  </a:txBody>
                  <a:tcPr marL="74338" marR="74338" marT="37169" marB="3716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800" dirty="0"/>
                        <a:t>Average</a:t>
                      </a:r>
                      <a:r>
                        <a:rPr lang="en-US" sz="1800" baseline="0" dirty="0"/>
                        <a:t> Cost of Materials per Unit</a:t>
                      </a:r>
                      <a:endParaRPr lang="en-US" sz="1800" dirty="0"/>
                    </a:p>
                  </a:txBody>
                  <a:tcPr marL="74338" marR="74338" marT="37169" marB="37169">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47596">
                <a:tc>
                  <a:txBody>
                    <a:bodyPr/>
                    <a:lstStyle/>
                    <a:p>
                      <a:r>
                        <a:rPr lang="en-US" sz="2000" dirty="0"/>
                        <a:t>1</a:t>
                      </a:r>
                      <a:r>
                        <a:rPr lang="en-US" sz="2000" baseline="30000" dirty="0"/>
                        <a:t>st</a:t>
                      </a:r>
                      <a:r>
                        <a:rPr lang="en-US" sz="2000" dirty="0"/>
                        <a:t> Gen Students</a:t>
                      </a:r>
                    </a:p>
                  </a:txBody>
                  <a:tcPr marL="74338" marR="74338" marT="37169" marB="37169">
                    <a:lnL w="12700" cap="flat" cmpd="sng" algn="ctr">
                      <a:solidFill>
                        <a:schemeClr val="tx1"/>
                      </a:solidFill>
                      <a:prstDash val="solid"/>
                      <a:round/>
                      <a:headEnd type="none" w="med" len="med"/>
                      <a:tailEnd type="none" w="med" len="med"/>
                    </a:lnL>
                  </a:tcPr>
                </a:tc>
                <a:tc>
                  <a:txBody>
                    <a:bodyPr/>
                    <a:lstStyle/>
                    <a:p>
                      <a:r>
                        <a:rPr lang="en-US" sz="2000" dirty="0"/>
                        <a:t>$ 64.39</a:t>
                      </a:r>
                    </a:p>
                  </a:txBody>
                  <a:tcPr marL="74338" marR="74338" marT="37169" marB="37169">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64402">
                <a:tc>
                  <a:txBody>
                    <a:bodyPr/>
                    <a:lstStyle/>
                    <a:p>
                      <a:r>
                        <a:rPr lang="en-US" sz="2000" dirty="0"/>
                        <a:t>Other Students</a:t>
                      </a:r>
                    </a:p>
                  </a:txBody>
                  <a:tcPr marL="74338" marR="74338" marT="37169" marB="37169">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000" dirty="0"/>
                        <a:t>$ 55.25</a:t>
                      </a:r>
                    </a:p>
                  </a:txBody>
                  <a:tcPr marL="74338" marR="74338" marT="37169" marB="37169">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8" name="TextBox 17"/>
          <p:cNvSpPr txBox="1"/>
          <p:nvPr/>
        </p:nvSpPr>
        <p:spPr>
          <a:xfrm>
            <a:off x="7238999" y="152400"/>
            <a:ext cx="3225185" cy="830997"/>
          </a:xfrm>
          <a:prstGeom prst="rect">
            <a:avLst/>
          </a:prstGeom>
          <a:noFill/>
        </p:spPr>
        <p:txBody>
          <a:bodyPr wrap="square" rtlCol="0">
            <a:spAutoFit/>
          </a:bodyPr>
          <a:lstStyle/>
          <a:p>
            <a:r>
              <a:rPr lang="en-US" sz="2400" dirty="0"/>
              <a:t>Nationwide: Cost of Materials Per Unit</a:t>
            </a:r>
          </a:p>
        </p:txBody>
      </p:sp>
    </p:spTree>
    <p:extLst>
      <p:ext uri="{BB962C8B-B14F-4D97-AF65-F5344CB8AC3E}">
        <p14:creationId xmlns:p14="http://schemas.microsoft.com/office/powerpoint/2010/main" val="3510611185"/>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dirty="0"/>
              <a:t>Student Textbook Survey</a:t>
            </a:r>
          </a:p>
        </p:txBody>
      </p:sp>
      <p:sp>
        <p:nvSpPr>
          <p:cNvPr id="4" name="TextBox 3"/>
          <p:cNvSpPr txBox="1"/>
          <p:nvPr/>
        </p:nvSpPr>
        <p:spPr>
          <a:xfrm>
            <a:off x="1905000" y="1015426"/>
            <a:ext cx="8305800" cy="584775"/>
          </a:xfrm>
          <a:prstGeom prst="rect">
            <a:avLst/>
          </a:prstGeom>
          <a:noFill/>
        </p:spPr>
        <p:txBody>
          <a:bodyPr wrap="square" rtlCol="0">
            <a:spAutoFit/>
          </a:bodyPr>
          <a:lstStyle/>
          <a:p>
            <a:pPr algn="ctr"/>
            <a:r>
              <a:rPr lang="en-US" sz="3200" dirty="0"/>
              <a:t>Butte Community College 2016</a:t>
            </a:r>
          </a:p>
        </p:txBody>
      </p:sp>
      <p:graphicFrame>
        <p:nvGraphicFramePr>
          <p:cNvPr id="10" name="Table 9"/>
          <p:cNvGraphicFramePr>
            <a:graphicFrameLocks noGrp="1"/>
          </p:cNvGraphicFramePr>
          <p:nvPr>
            <p:extLst/>
          </p:nvPr>
        </p:nvGraphicFramePr>
        <p:xfrm>
          <a:off x="2075145" y="1752600"/>
          <a:ext cx="7965510" cy="4193731"/>
        </p:xfrm>
        <a:graphic>
          <a:graphicData uri="http://schemas.openxmlformats.org/drawingml/2006/table">
            <a:tbl>
              <a:tblPr firstRow="1" firstCol="1" bandRow="1">
                <a:tableStyleId>{5C22544A-7EE6-4342-B048-85BDC9FD1C3A}</a:tableStyleId>
              </a:tblPr>
              <a:tblGrid>
                <a:gridCol w="1483256">
                  <a:extLst>
                    <a:ext uri="{9D8B030D-6E8A-4147-A177-3AD203B41FA5}">
                      <a16:colId xmlns:a16="http://schemas.microsoft.com/office/drawing/2014/main" val="20000"/>
                    </a:ext>
                  </a:extLst>
                </a:gridCol>
                <a:gridCol w="6482254">
                  <a:extLst>
                    <a:ext uri="{9D8B030D-6E8A-4147-A177-3AD203B41FA5}">
                      <a16:colId xmlns:a16="http://schemas.microsoft.com/office/drawing/2014/main" val="20001"/>
                    </a:ext>
                  </a:extLst>
                </a:gridCol>
              </a:tblGrid>
              <a:tr h="1042797">
                <a:tc gridSpan="2">
                  <a:txBody>
                    <a:bodyPr/>
                    <a:lstStyle/>
                    <a:p>
                      <a:pPr marL="0" marR="0">
                        <a:lnSpc>
                          <a:spcPct val="115000"/>
                        </a:lnSpc>
                        <a:spcBef>
                          <a:spcPts val="0"/>
                        </a:spcBef>
                        <a:spcAft>
                          <a:spcPts val="0"/>
                        </a:spcAft>
                      </a:pPr>
                      <a:r>
                        <a:rPr lang="en-US" sz="2400" dirty="0">
                          <a:effectLst/>
                        </a:rPr>
                        <a:t>Has the cost of required textbooks ever caused you to do any of the following?</a:t>
                      </a:r>
                      <a:endParaRPr lang="en-US" sz="2400" dirty="0">
                        <a:effectLst/>
                        <a:latin typeface="Arial"/>
                        <a:ea typeface="Calibri"/>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2400">
                          <a:effectLst/>
                        </a:rPr>
                        <a:t>31%</a:t>
                      </a:r>
                      <a:endParaRPr lang="en-US" sz="24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Take fewer classes</a:t>
                      </a:r>
                      <a:endParaRPr lang="en-US" sz="2400" dirty="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gn="ctr">
                        <a:lnSpc>
                          <a:spcPct val="115000"/>
                        </a:lnSpc>
                        <a:spcBef>
                          <a:spcPts val="0"/>
                        </a:spcBef>
                        <a:spcAft>
                          <a:spcPts val="0"/>
                        </a:spcAft>
                      </a:pPr>
                      <a:r>
                        <a:rPr lang="en-US" sz="2400">
                          <a:effectLst/>
                        </a:rPr>
                        <a:t>27%</a:t>
                      </a:r>
                      <a:endParaRPr lang="en-US" sz="24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Do not register for a specific course</a:t>
                      </a:r>
                      <a:endParaRPr lang="en-US" sz="2400">
                        <a:effectLst/>
                        <a:latin typeface="Arial"/>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gn="ctr">
                        <a:lnSpc>
                          <a:spcPct val="115000"/>
                        </a:lnSpc>
                        <a:spcBef>
                          <a:spcPts val="0"/>
                        </a:spcBef>
                        <a:spcAft>
                          <a:spcPts val="0"/>
                        </a:spcAft>
                      </a:pPr>
                      <a:r>
                        <a:rPr lang="en-US" sz="2400">
                          <a:effectLst/>
                        </a:rPr>
                        <a:t>16%</a:t>
                      </a:r>
                      <a:endParaRPr lang="en-US" sz="24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Drop or withdraw from a course</a:t>
                      </a:r>
                      <a:endParaRPr lang="en-US" sz="2400">
                        <a:effectLst/>
                        <a:latin typeface="Arial"/>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lgn="ctr">
                        <a:lnSpc>
                          <a:spcPct val="115000"/>
                        </a:lnSpc>
                        <a:spcBef>
                          <a:spcPts val="0"/>
                        </a:spcBef>
                        <a:spcAft>
                          <a:spcPts val="0"/>
                        </a:spcAft>
                      </a:pPr>
                      <a:r>
                        <a:rPr lang="en-US" sz="2400">
                          <a:effectLst/>
                        </a:rPr>
                        <a:t>40%</a:t>
                      </a:r>
                      <a:endParaRPr lang="en-US" sz="24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Not purchase textbook</a:t>
                      </a:r>
                      <a:endParaRPr lang="en-US" sz="2400">
                        <a:effectLst/>
                        <a:latin typeface="Arial"/>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0" marR="0" algn="ctr">
                        <a:lnSpc>
                          <a:spcPct val="115000"/>
                        </a:lnSpc>
                        <a:spcBef>
                          <a:spcPts val="0"/>
                        </a:spcBef>
                        <a:spcAft>
                          <a:spcPts val="0"/>
                        </a:spcAft>
                      </a:pPr>
                      <a:r>
                        <a:rPr lang="en-US" sz="2400">
                          <a:effectLst/>
                        </a:rPr>
                        <a:t>76%</a:t>
                      </a:r>
                      <a:endParaRPr lang="en-US" sz="24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Purchase books elsewhere</a:t>
                      </a:r>
                      <a:endParaRPr lang="en-US" sz="2400">
                        <a:effectLst/>
                        <a:latin typeface="Arial"/>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marL="0" marR="0" algn="ctr">
                        <a:lnSpc>
                          <a:spcPct val="115000"/>
                        </a:lnSpc>
                        <a:spcBef>
                          <a:spcPts val="0"/>
                        </a:spcBef>
                        <a:spcAft>
                          <a:spcPts val="0"/>
                        </a:spcAft>
                      </a:pPr>
                      <a:r>
                        <a:rPr lang="en-US" sz="2400">
                          <a:effectLst/>
                        </a:rPr>
                        <a:t>22%</a:t>
                      </a:r>
                      <a:endParaRPr lang="en-US" sz="24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Use Reserves in Library</a:t>
                      </a:r>
                      <a:endParaRPr lang="en-US" sz="2400">
                        <a:effectLst/>
                        <a:latin typeface="Arial"/>
                        <a:ea typeface="Calibri"/>
                        <a:cs typeface="Times New Roman"/>
                      </a:endParaRPr>
                    </a:p>
                  </a:txBody>
                  <a:tcPr marL="68580" marR="68580" marT="0" marB="0"/>
                </a:tc>
                <a:extLst>
                  <a:ext uri="{0D108BD9-81ED-4DB2-BD59-A6C34878D82A}">
                    <a16:rowId xmlns:a16="http://schemas.microsoft.com/office/drawing/2014/main" val="10006"/>
                  </a:ext>
                </a:extLst>
              </a:tr>
              <a:tr h="0">
                <a:tc>
                  <a:txBody>
                    <a:bodyPr/>
                    <a:lstStyle/>
                    <a:p>
                      <a:pPr marL="0" marR="0" algn="ctr">
                        <a:lnSpc>
                          <a:spcPct val="115000"/>
                        </a:lnSpc>
                        <a:spcBef>
                          <a:spcPts val="0"/>
                        </a:spcBef>
                        <a:spcAft>
                          <a:spcPts val="0"/>
                        </a:spcAft>
                      </a:pPr>
                      <a:r>
                        <a:rPr lang="en-US" sz="2400" dirty="0">
                          <a:effectLst/>
                        </a:rPr>
                        <a:t>32%</a:t>
                      </a:r>
                      <a:endParaRPr lang="en-US" sz="24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Share Books with friends or classmate</a:t>
                      </a:r>
                      <a:endParaRPr lang="en-US" sz="2400" dirty="0">
                        <a:effectLst/>
                        <a:latin typeface="Arial"/>
                        <a:ea typeface="Calibri"/>
                        <a:cs typeface="Times New Roman"/>
                      </a:endParaRPr>
                    </a:p>
                  </a:txBody>
                  <a:tcPr marL="68580" marR="68580" marT="0" marB="0"/>
                </a:tc>
                <a:extLst>
                  <a:ext uri="{0D108BD9-81ED-4DB2-BD59-A6C34878D82A}">
                    <a16:rowId xmlns:a16="http://schemas.microsoft.com/office/drawing/2014/main" val="10007"/>
                  </a:ext>
                </a:extLst>
              </a:tr>
              <a:tr h="0">
                <a:tc>
                  <a:txBody>
                    <a:bodyPr/>
                    <a:lstStyle/>
                    <a:p>
                      <a:pPr marL="0" marR="0">
                        <a:lnSpc>
                          <a:spcPct val="115000"/>
                        </a:lnSpc>
                        <a:spcBef>
                          <a:spcPts val="0"/>
                        </a:spcBef>
                        <a:spcAft>
                          <a:spcPts val="0"/>
                        </a:spcAft>
                      </a:pPr>
                      <a:endParaRPr lang="en-US" sz="2400">
                        <a:effectLst/>
                        <a:latin typeface="Arial"/>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a:t>Other:  Go into debt,  Illegally download copy</a:t>
                      </a: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41281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dirty="0"/>
              <a:t>Student Textbook Survey</a:t>
            </a:r>
          </a:p>
        </p:txBody>
      </p:sp>
      <p:sp>
        <p:nvSpPr>
          <p:cNvPr id="4" name="TextBox 3"/>
          <p:cNvSpPr txBox="1"/>
          <p:nvPr/>
        </p:nvSpPr>
        <p:spPr>
          <a:xfrm>
            <a:off x="1905000" y="1015426"/>
            <a:ext cx="8305800" cy="584775"/>
          </a:xfrm>
          <a:prstGeom prst="rect">
            <a:avLst/>
          </a:prstGeom>
          <a:noFill/>
        </p:spPr>
        <p:txBody>
          <a:bodyPr wrap="square" rtlCol="0">
            <a:spAutoFit/>
          </a:bodyPr>
          <a:lstStyle/>
          <a:p>
            <a:pPr algn="ctr"/>
            <a:r>
              <a:rPr lang="en-US" sz="3200" dirty="0"/>
              <a:t>Butte Community College 2016</a:t>
            </a:r>
          </a:p>
        </p:txBody>
      </p:sp>
      <p:sp>
        <p:nvSpPr>
          <p:cNvPr id="6" name="TextBox 5"/>
          <p:cNvSpPr txBox="1"/>
          <p:nvPr/>
        </p:nvSpPr>
        <p:spPr>
          <a:xfrm>
            <a:off x="2363345" y="5537228"/>
            <a:ext cx="7465313" cy="800219"/>
          </a:xfrm>
          <a:prstGeom prst="rect">
            <a:avLst/>
          </a:prstGeom>
          <a:noFill/>
        </p:spPr>
        <p:txBody>
          <a:bodyPr wrap="none" rtlCol="0">
            <a:spAutoFit/>
          </a:bodyPr>
          <a:lstStyle/>
          <a:p>
            <a:r>
              <a:rPr lang="en-US" sz="2800" dirty="0"/>
              <a:t>Cost of textbooks is </a:t>
            </a:r>
            <a:r>
              <a:rPr lang="en-US" sz="2800" i="1" dirty="0"/>
              <a:t>higher</a:t>
            </a:r>
            <a:r>
              <a:rPr lang="en-US" sz="2800" dirty="0"/>
              <a:t> than the cost of tuition</a:t>
            </a:r>
          </a:p>
          <a:p>
            <a:endParaRPr lang="en-US" dirty="0"/>
          </a:p>
        </p:txBody>
      </p:sp>
      <p:graphicFrame>
        <p:nvGraphicFramePr>
          <p:cNvPr id="8" name="Table 7"/>
          <p:cNvGraphicFramePr>
            <a:graphicFrameLocks noGrp="1"/>
          </p:cNvGraphicFramePr>
          <p:nvPr>
            <p:extLst/>
          </p:nvPr>
        </p:nvGraphicFramePr>
        <p:xfrm>
          <a:off x="2095500" y="1981200"/>
          <a:ext cx="8001000" cy="2944368"/>
        </p:xfrm>
        <a:graphic>
          <a:graphicData uri="http://schemas.openxmlformats.org/drawingml/2006/table">
            <a:tbl>
              <a:tblPr firstCol="1" bandRow="1">
                <a:tableStyleId>{5C22544A-7EE6-4342-B048-85BDC9FD1C3A}</a:tableStyleId>
              </a:tblPr>
              <a:tblGrid>
                <a:gridCol w="1517805">
                  <a:extLst>
                    <a:ext uri="{9D8B030D-6E8A-4147-A177-3AD203B41FA5}">
                      <a16:colId xmlns:a16="http://schemas.microsoft.com/office/drawing/2014/main" val="20000"/>
                    </a:ext>
                  </a:extLst>
                </a:gridCol>
                <a:gridCol w="6483195">
                  <a:extLst>
                    <a:ext uri="{9D8B030D-6E8A-4147-A177-3AD203B41FA5}">
                      <a16:colId xmlns:a16="http://schemas.microsoft.com/office/drawing/2014/main" val="20001"/>
                    </a:ext>
                  </a:extLst>
                </a:gridCol>
              </a:tblGrid>
              <a:tr h="0">
                <a:tc>
                  <a:txBody>
                    <a:bodyPr/>
                    <a:lstStyle/>
                    <a:p>
                      <a:pPr marL="0" marR="0" algn="ctr">
                        <a:lnSpc>
                          <a:spcPct val="115000"/>
                        </a:lnSpc>
                        <a:spcBef>
                          <a:spcPts val="0"/>
                        </a:spcBef>
                        <a:spcAft>
                          <a:spcPts val="0"/>
                        </a:spcAft>
                      </a:pPr>
                      <a:r>
                        <a:rPr lang="en-US" sz="2400" dirty="0">
                          <a:effectLst/>
                        </a:rPr>
                        <a:t>59%</a:t>
                      </a:r>
                      <a:endParaRPr lang="en-US" sz="24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Purchase one or more textbooks per semester that they don’t use</a:t>
                      </a:r>
                      <a:endParaRPr lang="en-US" sz="2400" dirty="0">
                        <a:effectLst/>
                        <a:latin typeface="Arial"/>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2400" dirty="0">
                          <a:effectLst/>
                        </a:rPr>
                        <a:t>47%</a:t>
                      </a:r>
                      <a:endParaRPr lang="en-US" sz="24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Currently use or would use digital textbooks</a:t>
                      </a:r>
                      <a:endParaRPr lang="en-US" sz="2400" dirty="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gn="ctr">
                        <a:lnSpc>
                          <a:spcPct val="115000"/>
                        </a:lnSpc>
                        <a:spcBef>
                          <a:spcPts val="0"/>
                        </a:spcBef>
                        <a:spcAft>
                          <a:spcPts val="0"/>
                        </a:spcAft>
                      </a:pPr>
                      <a:r>
                        <a:rPr lang="en-US" sz="2400">
                          <a:effectLst/>
                        </a:rPr>
                        <a:t>51%</a:t>
                      </a:r>
                      <a:endParaRPr lang="en-US" sz="24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Prefer to read on paper</a:t>
                      </a:r>
                      <a:endParaRPr lang="en-US" sz="2400" dirty="0">
                        <a:effectLst/>
                        <a:latin typeface="Arial"/>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gn="ctr">
                        <a:lnSpc>
                          <a:spcPct val="115000"/>
                        </a:lnSpc>
                        <a:spcBef>
                          <a:spcPts val="0"/>
                        </a:spcBef>
                        <a:spcAft>
                          <a:spcPts val="0"/>
                        </a:spcAft>
                      </a:pPr>
                      <a:r>
                        <a:rPr lang="en-US" sz="2400">
                          <a:effectLst/>
                        </a:rPr>
                        <a:t>83%</a:t>
                      </a:r>
                      <a:endParaRPr lang="en-US" sz="240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Prefer to keep textbooks in their major</a:t>
                      </a:r>
                      <a:endParaRPr lang="en-US" sz="2400" dirty="0">
                        <a:effectLst/>
                        <a:latin typeface="Arial"/>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lgn="ctr">
                        <a:lnSpc>
                          <a:spcPct val="115000"/>
                        </a:lnSpc>
                        <a:spcBef>
                          <a:spcPts val="0"/>
                        </a:spcBef>
                        <a:spcAft>
                          <a:spcPts val="0"/>
                        </a:spcAft>
                      </a:pPr>
                      <a:r>
                        <a:rPr lang="en-US" sz="2400" dirty="0">
                          <a:effectLst/>
                        </a:rPr>
                        <a:t>41%</a:t>
                      </a:r>
                      <a:endParaRPr lang="en-US" sz="2400" dirty="0">
                        <a:effectLst/>
                        <a:latin typeface="Arial"/>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Prefer to keep textbooks in GE courses they find interesting</a:t>
                      </a:r>
                      <a:endParaRPr lang="en-US" sz="2400" dirty="0">
                        <a:effectLst/>
                        <a:latin typeface="Arial"/>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2614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0800" y="152400"/>
            <a:ext cx="7639756" cy="1143000"/>
          </a:xfrm>
        </p:spPr>
        <p:txBody>
          <a:bodyPr/>
          <a:lstStyle/>
          <a:p>
            <a:r>
              <a:rPr lang="en-US" dirty="0"/>
              <a:t>It’s not just textbooks</a:t>
            </a:r>
          </a:p>
        </p:txBody>
      </p:sp>
      <p:sp>
        <p:nvSpPr>
          <p:cNvPr id="4" name="Footer Placeholder 3"/>
          <p:cNvSpPr>
            <a:spLocks noGrp="1"/>
          </p:cNvSpPr>
          <p:nvPr>
            <p:ph type="ftr" sz="quarter" idx="11"/>
          </p:nvPr>
        </p:nvSpPr>
        <p:spPr>
          <a:prstGeom prst="rect">
            <a:avLst/>
          </a:prstGeom>
        </p:spPr>
        <p:txBody>
          <a:bodyPr/>
          <a:lstStyle/>
          <a:p>
            <a:r>
              <a:rPr lang="en-US"/>
              <a:t>www.righttoresearch.org</a:t>
            </a:r>
            <a:endParaRPr lang="en-US" dirty="0"/>
          </a:p>
        </p:txBody>
      </p:sp>
      <p:sp>
        <p:nvSpPr>
          <p:cNvPr id="6" name="Rectangle 5"/>
          <p:cNvSpPr/>
          <p:nvPr/>
        </p:nvSpPr>
        <p:spPr>
          <a:xfrm>
            <a:off x="1524000" y="5775241"/>
            <a:ext cx="9144000" cy="10827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Profit Margin Colored.png"/>
          <p:cNvPicPr>
            <a:picLocks noChangeAspect="1"/>
          </p:cNvPicPr>
          <p:nvPr/>
        </p:nvPicPr>
        <p:blipFill>
          <a:blip r:embed="rId3"/>
          <a:stretch>
            <a:fillRect/>
          </a:stretch>
        </p:blipFill>
        <p:spPr>
          <a:xfrm>
            <a:off x="1524000" y="1149349"/>
            <a:ext cx="9144000" cy="5438692"/>
          </a:xfrm>
          <a:prstGeom prst="rect">
            <a:avLst/>
          </a:prstGeom>
          <a:ln>
            <a:noFill/>
          </a:ln>
        </p:spPr>
      </p:pic>
      <p:sp>
        <p:nvSpPr>
          <p:cNvPr id="12" name="Footer Placeholder 4"/>
          <p:cNvSpPr txBox="1">
            <a:spLocks/>
          </p:cNvSpPr>
          <p:nvPr/>
        </p:nvSpPr>
        <p:spPr>
          <a:xfrm>
            <a:off x="1981200" y="6412795"/>
            <a:ext cx="6464300" cy="365125"/>
          </a:xfrm>
          <a:prstGeom prst="rect">
            <a:avLst/>
          </a:prstGeom>
        </p:spPr>
        <p:txBody>
          <a:bodyPr vert="horz" lIns="91440" tIns="45720" rIns="91440" bIns="45720" rtlCol="0" anchor="b"/>
          <a:lstStyle>
            <a:defPPr>
              <a:defRPr lang="en-US"/>
            </a:defPPr>
            <a:lvl1pPr marL="0" algn="l" defTabSz="457200" rtl="0" eaLnBrk="1" latinLnBrk="0" hangingPunct="1">
              <a:defRPr sz="1200" b="0" i="0" kern="1200">
                <a:solidFill>
                  <a:srgbClr val="A29D98"/>
                </a:solidFill>
                <a:latin typeface="Gotham Book"/>
                <a:ea typeface="+mn-ea"/>
                <a:cs typeface="Gotham 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t>www.sparc.arl.org</a:t>
            </a:r>
            <a:endParaRPr lang="en-US" dirty="0"/>
          </a:p>
        </p:txBody>
      </p:sp>
    </p:spTree>
    <p:extLst>
      <p:ext uri="{BB962C8B-B14F-4D97-AF65-F5344CB8AC3E}">
        <p14:creationId xmlns:p14="http://schemas.microsoft.com/office/powerpoint/2010/main" val="3902302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images.slideplayer.com/19/5774318/slides/slide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991" y="26504"/>
            <a:ext cx="8229600" cy="617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670" y="6211670"/>
            <a:ext cx="8686801" cy="646331"/>
          </a:xfrm>
          <a:prstGeom prst="rect">
            <a:avLst/>
          </a:prstGeom>
          <a:noFill/>
        </p:spPr>
        <p:txBody>
          <a:bodyPr wrap="square" rtlCol="0">
            <a:spAutoFit/>
          </a:bodyPr>
          <a:lstStyle/>
          <a:p>
            <a:r>
              <a:rPr lang="en-US" sz="1200" dirty="0"/>
              <a:t>Introduction to Open Educational Resources (OER)  by </a:t>
            </a:r>
            <a:r>
              <a:rPr lang="en-US" sz="1200" b="1" dirty="0">
                <a:hlinkClick r:id="rId3" tooltip="mpaskevi"/>
              </a:rPr>
              <a:t>Michael </a:t>
            </a:r>
            <a:r>
              <a:rPr lang="en-US" sz="1200" b="1" dirty="0" err="1">
                <a:hlinkClick r:id="rId3" tooltip="mpaskevi"/>
              </a:rPr>
              <a:t>Paskevicius</a:t>
            </a:r>
            <a:r>
              <a:rPr lang="en-US" sz="1200" b="1" dirty="0"/>
              <a:t> </a:t>
            </a:r>
            <a:r>
              <a:rPr lang="en-US" sz="1200" dirty="0"/>
              <a:t>, Learning Technologies Application Developer</a:t>
            </a:r>
          </a:p>
          <a:p>
            <a:r>
              <a:rPr lang="en-US" sz="1200" dirty="0"/>
              <a:t>License: </a:t>
            </a:r>
            <a:r>
              <a:rPr lang="en-US" sz="1200" dirty="0">
                <a:hlinkClick r:id="rId4" tooltip="CC Attribution-ShareAlike License"/>
              </a:rPr>
              <a:t>CC Attribution-</a:t>
            </a:r>
            <a:r>
              <a:rPr lang="en-US" sz="1200" dirty="0" err="1">
                <a:hlinkClick r:id="rId4" tooltip="CC Attribution-ShareAlike License"/>
              </a:rPr>
              <a:t>ShareAlike</a:t>
            </a:r>
            <a:r>
              <a:rPr lang="en-US" sz="1200" dirty="0">
                <a:hlinkClick r:id="rId4" tooltip="CC Attribution-ShareAlike License"/>
              </a:rPr>
              <a:t> License</a:t>
            </a:r>
            <a:endParaRPr lang="en-US" sz="1200" dirty="0"/>
          </a:p>
          <a:p>
            <a:endParaRPr lang="en-US" sz="1200" dirty="0"/>
          </a:p>
        </p:txBody>
      </p:sp>
    </p:spTree>
    <p:extLst>
      <p:ext uri="{BB962C8B-B14F-4D97-AF65-F5344CB8AC3E}">
        <p14:creationId xmlns:p14="http://schemas.microsoft.com/office/powerpoint/2010/main" val="1615635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unesco.org/webworld/download/oer/EN/oer_logo_EN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743201"/>
            <a:ext cx="5123007" cy="34134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12007" y="6400709"/>
            <a:ext cx="6909392" cy="276999"/>
          </a:xfrm>
          <a:prstGeom prst="rect">
            <a:avLst/>
          </a:prstGeom>
          <a:noFill/>
        </p:spPr>
        <p:txBody>
          <a:bodyPr wrap="none" rtlCol="0">
            <a:spAutoFit/>
          </a:bodyPr>
          <a:lstStyle/>
          <a:p>
            <a:r>
              <a:rPr lang="en-US" sz="1200" dirty="0">
                <a:hlinkClick r:id="rId3"/>
              </a:rPr>
              <a:t>OER Global Logo </a:t>
            </a:r>
            <a:r>
              <a:rPr lang="en-US" sz="1200" dirty="0"/>
              <a:t>by </a:t>
            </a:r>
            <a:r>
              <a:rPr lang="en-US" sz="1200" dirty="0" err="1">
                <a:hlinkClick r:id="rId4"/>
              </a:rPr>
              <a:t>Jonathas</a:t>
            </a:r>
            <a:r>
              <a:rPr lang="en-US" sz="1200" dirty="0">
                <a:hlinkClick r:id="rId4"/>
              </a:rPr>
              <a:t> Mello </a:t>
            </a:r>
            <a:r>
              <a:rPr lang="en-US" sz="1200" dirty="0"/>
              <a:t>is licensed under a </a:t>
            </a:r>
            <a:r>
              <a:rPr lang="en-US" sz="1200" dirty="0">
                <a:hlinkClick r:id="rId5"/>
              </a:rPr>
              <a:t>Creative Commons Attribution </a:t>
            </a:r>
            <a:r>
              <a:rPr lang="en-US" sz="1200" dirty="0" err="1">
                <a:hlinkClick r:id="rId5"/>
              </a:rPr>
              <a:t>Unported</a:t>
            </a:r>
            <a:r>
              <a:rPr lang="en-US" sz="1200" dirty="0">
                <a:hlinkClick r:id="rId5"/>
              </a:rPr>
              <a:t> 3.0 License </a:t>
            </a:r>
            <a:endParaRPr lang="en-US" sz="1200" dirty="0"/>
          </a:p>
        </p:txBody>
      </p:sp>
      <p:pic>
        <p:nvPicPr>
          <p:cNvPr id="2052" name="Picture 4" descr="File:OER Logo.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04800"/>
            <a:ext cx="762000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503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64</TotalTime>
  <Words>1311</Words>
  <Application>Microsoft Office PowerPoint</Application>
  <PresentationFormat>Widescreen</PresentationFormat>
  <Paragraphs>245</Paragraphs>
  <Slides>33</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Calibri Light</vt:lpstr>
      <vt:lpstr>Cambria</vt:lpstr>
      <vt:lpstr>Gill Sans</vt:lpstr>
      <vt:lpstr>Gotham Book</vt:lpstr>
      <vt:lpstr>Source Code Pro</vt:lpstr>
      <vt:lpstr>Times New Roman</vt:lpstr>
      <vt:lpstr>Trebuchet MS</vt:lpstr>
      <vt:lpstr>Office Theme</vt:lpstr>
      <vt:lpstr>PowerPoint Presentation</vt:lpstr>
      <vt:lpstr>PowerPoint Presentation</vt:lpstr>
      <vt:lpstr>PowerPoint Presentation</vt:lpstr>
      <vt:lpstr>PowerPoint Presentation</vt:lpstr>
      <vt:lpstr>Student Textbook Survey</vt:lpstr>
      <vt:lpstr>Student Textbook Survey</vt:lpstr>
      <vt:lpstr>It’s not just textbooks</vt:lpstr>
      <vt:lpstr>PowerPoint Presentation</vt:lpstr>
      <vt:lpstr>PowerPoint Presentation</vt:lpstr>
      <vt:lpstr>How aware are you of Open Educational Resources (OER)? </vt:lpstr>
      <vt:lpstr>How aware are you of Open Educational Resources (OER)? </vt:lpstr>
      <vt:lpstr>What are Open Educational Resources?</vt:lpstr>
      <vt:lpstr>PowerPoint Presentation</vt:lpstr>
      <vt:lpstr>PowerPoint Presentation</vt:lpstr>
      <vt:lpstr>PowerPoint Presentation</vt:lpstr>
      <vt:lpstr>Creative Commons</vt:lpstr>
      <vt:lpstr>Our Course is CC-BY</vt:lpstr>
      <vt:lpstr>Find an Image  What is its licence?</vt:lpstr>
      <vt:lpstr>Attribution</vt:lpstr>
      <vt:lpstr>PowerPoint Presentation</vt:lpstr>
      <vt:lpstr>PowerPoint Presentation</vt:lpstr>
      <vt:lpstr>PowerPoint Presentation</vt:lpstr>
      <vt:lpstr>More than just free</vt:lpstr>
      <vt:lpstr>Survey of faculty using OER  for the first time</vt:lpstr>
      <vt:lpstr>Survey of Students in OER Classes</vt:lpstr>
      <vt:lpstr>Survey of Students in OER Classes</vt:lpstr>
      <vt:lpstr>PowerPoint Presentation</vt:lpstr>
      <vt:lpstr>PowerPoint Presentation</vt:lpstr>
      <vt:lpstr>My Favorite Places</vt:lpstr>
      <vt:lpstr>PowerPoint Presentation</vt:lpstr>
      <vt:lpstr>OER Commons</vt:lpstr>
      <vt:lpstr>University of Minnesota’s  Open Textbook Library</vt:lpstr>
      <vt:lpstr>Advanced 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Wakim, Suzanne</dc:creator>
  <cp:lastModifiedBy>user</cp:lastModifiedBy>
  <cp:revision>12</cp:revision>
  <dcterms:created xsi:type="dcterms:W3CDTF">2017-08-03T16:54:06Z</dcterms:created>
  <dcterms:modified xsi:type="dcterms:W3CDTF">2017-08-12T02:45:43Z</dcterms:modified>
</cp:coreProperties>
</file>